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00" r:id="rId1"/>
  </p:sldMasterIdLst>
  <p:notesMasterIdLst>
    <p:notesMasterId r:id="rId16"/>
  </p:notesMasterIdLst>
  <p:sldIdLst>
    <p:sldId id="438" r:id="rId2"/>
    <p:sldId id="529" r:id="rId3"/>
    <p:sldId id="518" r:id="rId4"/>
    <p:sldId id="530" r:id="rId5"/>
    <p:sldId id="532" r:id="rId6"/>
    <p:sldId id="533" r:id="rId7"/>
    <p:sldId id="534" r:id="rId8"/>
    <p:sldId id="539" r:id="rId9"/>
    <p:sldId id="536" r:id="rId10"/>
    <p:sldId id="537" r:id="rId11"/>
    <p:sldId id="531" r:id="rId12"/>
    <p:sldId id="527" r:id="rId13"/>
    <p:sldId id="528" r:id="rId14"/>
    <p:sldId id="538" r:id="rId15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9D9A"/>
    <a:srgbClr val="D2533C"/>
    <a:srgbClr val="0DD1CC"/>
    <a:srgbClr val="D1D1D1"/>
    <a:srgbClr val="114169"/>
    <a:srgbClr val="00297A"/>
    <a:srgbClr val="A3C2FF"/>
    <a:srgbClr val="9B9B9B"/>
    <a:srgbClr val="087979"/>
    <a:srgbClr val="DE58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972" autoAdjust="0"/>
    <p:restoredTop sz="96723" autoAdjust="0"/>
  </p:normalViewPr>
  <p:slideViewPr>
    <p:cSldViewPr>
      <p:cViewPr varScale="1">
        <p:scale>
          <a:sx n="109" d="100"/>
          <a:sy n="109" d="100"/>
        </p:scale>
        <p:origin x="251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1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>
                <a:latin typeface="Liberation Serif" pitchFamily="18" charset="0"/>
              </a:rPr>
              <a:t>Департаментом за 2022 год рассмотрено 431 </a:t>
            </a:r>
          </a:p>
          <a:p>
            <a:pPr>
              <a:defRPr/>
            </a:pPr>
            <a:r>
              <a:rPr lang="ru-RU" sz="1400" dirty="0">
                <a:latin typeface="Liberation Serif" pitchFamily="18" charset="0"/>
              </a:rPr>
              <a:t>обращение заявления граждан, в том числе </a:t>
            </a:r>
          </a:p>
        </c:rich>
      </c:tx>
      <c:layout>
        <c:manualLayout>
          <c:xMode val="edge"/>
          <c:yMode val="edge"/>
          <c:x val="0.30155359568144452"/>
          <c:y val="0.11522527487113035"/>
        </c:manualLayout>
      </c:layout>
      <c:overlay val="0"/>
    </c:title>
    <c:autoTitleDeleted val="0"/>
    <c:view3D>
      <c:rotX val="40"/>
      <c:rotY val="23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34541295583867E-2"/>
          <c:y val="0.23970689589062374"/>
          <c:w val="0.66725015050007364"/>
          <c:h val="0.3727165762309596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1881119582750921"/>
          <c:y val="0.27316827137201077"/>
          <c:w val="0.3292350591536341"/>
          <c:h val="0.3556458328622286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>
                <a:latin typeface="Liberation Serif" pitchFamily="18" charset="0"/>
              </a:rPr>
              <a:t>Департаментом за 2022 год рассмотрено 431 </a:t>
            </a:r>
          </a:p>
          <a:p>
            <a:pPr>
              <a:defRPr/>
            </a:pPr>
            <a:r>
              <a:rPr lang="ru-RU" sz="1400" dirty="0">
                <a:latin typeface="Liberation Serif" pitchFamily="18" charset="0"/>
              </a:rPr>
              <a:t>обращение заявления граждан, в том числе </a:t>
            </a:r>
          </a:p>
        </c:rich>
      </c:tx>
      <c:layout>
        <c:manualLayout>
          <c:xMode val="edge"/>
          <c:yMode val="edge"/>
          <c:x val="0.30155359568144452"/>
          <c:y val="0.11522527487113035"/>
        </c:manualLayout>
      </c:layout>
      <c:overlay val="0"/>
    </c:title>
    <c:autoTitleDeleted val="0"/>
    <c:view3D>
      <c:rotX val="40"/>
      <c:rotY val="23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34541295583867E-2"/>
          <c:y val="0.23970689589062374"/>
          <c:w val="0.66725015050007364"/>
          <c:h val="0.3727165762309596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1881119582750921"/>
          <c:y val="0.27316827137201077"/>
          <c:w val="0.3292350591536341"/>
          <c:h val="0.3556458328622286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>
                <a:latin typeface="Liberation Serif" pitchFamily="18" charset="0"/>
              </a:rPr>
              <a:t>Департаментом за 2022 год рассмотрено 431 </a:t>
            </a:r>
          </a:p>
          <a:p>
            <a:pPr>
              <a:defRPr/>
            </a:pPr>
            <a:r>
              <a:rPr lang="ru-RU" sz="1400" dirty="0">
                <a:latin typeface="Liberation Serif" pitchFamily="18" charset="0"/>
              </a:rPr>
              <a:t>обращение заявления граждан, в том числе </a:t>
            </a:r>
          </a:p>
        </c:rich>
      </c:tx>
      <c:layout>
        <c:manualLayout>
          <c:xMode val="edge"/>
          <c:yMode val="edge"/>
          <c:x val="0.30155359568144452"/>
          <c:y val="0.11522527487113035"/>
        </c:manualLayout>
      </c:layout>
      <c:overlay val="0"/>
    </c:title>
    <c:autoTitleDeleted val="0"/>
    <c:view3D>
      <c:rotX val="40"/>
      <c:rotY val="23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34541295583867E-2"/>
          <c:y val="0.23970689589062374"/>
          <c:w val="0.66725015050007364"/>
          <c:h val="0.3727165762309596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1881119582750921"/>
          <c:y val="0.27316827137201077"/>
          <c:w val="0.3292350591536341"/>
          <c:h val="0.3556458328622286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>
                <a:latin typeface="Liberation Serif" pitchFamily="18" charset="0"/>
              </a:rPr>
              <a:t>Департаментом за 2022 год рассмотрено 431 </a:t>
            </a:r>
          </a:p>
          <a:p>
            <a:pPr>
              <a:defRPr/>
            </a:pPr>
            <a:r>
              <a:rPr lang="ru-RU" sz="1400" dirty="0">
                <a:latin typeface="Liberation Serif" pitchFamily="18" charset="0"/>
              </a:rPr>
              <a:t>обращение заявления граждан, в том числе </a:t>
            </a:r>
          </a:p>
        </c:rich>
      </c:tx>
      <c:layout>
        <c:manualLayout>
          <c:xMode val="edge"/>
          <c:yMode val="edge"/>
          <c:x val="0.30155359568144452"/>
          <c:y val="0.11522527487113035"/>
        </c:manualLayout>
      </c:layout>
      <c:overlay val="0"/>
    </c:title>
    <c:autoTitleDeleted val="0"/>
    <c:view3D>
      <c:rotX val="40"/>
      <c:rotY val="23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34541295583867E-2"/>
          <c:y val="0.23970689589062374"/>
          <c:w val="0.66725015050007364"/>
          <c:h val="0.3727165762309596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1881119582750921"/>
          <c:y val="0.27316827137201077"/>
          <c:w val="0.3292350591536341"/>
          <c:h val="0.3556458328622286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>
                <a:latin typeface="Liberation Serif" pitchFamily="18" charset="0"/>
              </a:rPr>
              <a:t>Департаментом за 2022 год рассмотрено 431 </a:t>
            </a:r>
          </a:p>
          <a:p>
            <a:pPr>
              <a:defRPr/>
            </a:pPr>
            <a:r>
              <a:rPr lang="ru-RU" sz="1400" dirty="0">
                <a:latin typeface="Liberation Serif" pitchFamily="18" charset="0"/>
              </a:rPr>
              <a:t>обращение заявления граждан, в том числе </a:t>
            </a:r>
          </a:p>
        </c:rich>
      </c:tx>
      <c:layout>
        <c:manualLayout>
          <c:xMode val="edge"/>
          <c:yMode val="edge"/>
          <c:x val="0.30155359568144452"/>
          <c:y val="0.11522527487113035"/>
        </c:manualLayout>
      </c:layout>
      <c:overlay val="0"/>
    </c:title>
    <c:autoTitleDeleted val="0"/>
    <c:view3D>
      <c:rotX val="40"/>
      <c:rotY val="23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34541295583867E-2"/>
          <c:y val="0.23970689589062374"/>
          <c:w val="0.66725015050007364"/>
          <c:h val="0.3727165762309596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1881119582750921"/>
          <c:y val="0.27316827137201077"/>
          <c:w val="0.3292350591536341"/>
          <c:h val="0.3556458328622286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>
                <a:latin typeface="Liberation Serif" pitchFamily="18" charset="0"/>
              </a:rPr>
              <a:t>Департаментом за 2022 год рассмотрено 431 </a:t>
            </a:r>
          </a:p>
          <a:p>
            <a:pPr>
              <a:defRPr/>
            </a:pPr>
            <a:r>
              <a:rPr lang="ru-RU" sz="1400" dirty="0">
                <a:latin typeface="Liberation Serif" pitchFamily="18" charset="0"/>
              </a:rPr>
              <a:t>обращение заявления граждан, в том числе </a:t>
            </a:r>
          </a:p>
        </c:rich>
      </c:tx>
      <c:layout>
        <c:manualLayout>
          <c:xMode val="edge"/>
          <c:yMode val="edge"/>
          <c:x val="0.30155359568144452"/>
          <c:y val="0.11522527487113035"/>
        </c:manualLayout>
      </c:layout>
      <c:overlay val="0"/>
    </c:title>
    <c:autoTitleDeleted val="0"/>
    <c:view3D>
      <c:rotX val="40"/>
      <c:rotY val="23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34541295583867E-2"/>
          <c:y val="0.23970689589062374"/>
          <c:w val="0.66725015050007364"/>
          <c:h val="0.3727165762309596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1881119582750921"/>
          <c:y val="0.27316827137201077"/>
          <c:w val="0.3292350591536341"/>
          <c:h val="0.3556458328622286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Сравнительный анализ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профилактических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Департамента</a:t>
            </a:r>
            <a:r>
              <a:rPr lang="ru-RU" sz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20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3-20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(8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месяцев)</a:t>
            </a:r>
          </a:p>
        </c:rich>
      </c:tx>
      <c:layout>
        <c:manualLayout>
          <c:xMode val="edge"/>
          <c:yMode val="edge"/>
          <c:x val="0.14656472647450525"/>
          <c:y val="6.592305530962895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количество профилакических мероприятий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70000"/>
                    <a:satMod val="150000"/>
                  </a:schemeClr>
                </a:gs>
                <a:gs pos="34000">
                  <a:schemeClr val="accent1">
                    <a:shade val="70000"/>
                    <a:satMod val="140000"/>
                  </a:schemeClr>
                </a:gs>
                <a:gs pos="70000">
                  <a:schemeClr val="accent1">
                    <a:tint val="100000"/>
                    <a:shade val="90000"/>
                    <a:satMod val="140000"/>
                  </a:schemeClr>
                </a:gs>
                <a:gs pos="100000">
                  <a:schemeClr val="accent1">
                    <a:tint val="100000"/>
                    <a:shade val="100000"/>
                    <a:satMod val="10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5100000"/>
              </a:lightRig>
            </a:scene3d>
            <a:sp3d contourW="6350">
              <a:bevelT w="29210" h="12700"/>
              <a:contourClr>
                <a:schemeClr val="dk1">
                  <a:shade val="30000"/>
                  <a:satMod val="130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70000"/>
                      <a:satMod val="150000"/>
                    </a:schemeClr>
                  </a:gs>
                  <a:gs pos="34000">
                    <a:schemeClr val="accent1">
                      <a:shade val="70000"/>
                      <a:satMod val="140000"/>
                    </a:schemeClr>
                  </a:gs>
                  <a:gs pos="70000">
                    <a:schemeClr val="accent1">
                      <a:tint val="100000"/>
                      <a:shade val="90000"/>
                      <a:satMod val="140000"/>
                    </a:schemeClr>
                  </a:gs>
                  <a:gs pos="100000">
                    <a:schemeClr val="accent1">
                      <a:tint val="100000"/>
                      <a:shade val="100000"/>
                      <a:satMod val="10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3810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5100000"/>
                </a:lightRig>
              </a:scene3d>
              <a:sp3d contourW="6350">
                <a:bevelT w="29210" h="12700"/>
                <a:contourClr>
                  <a:schemeClr val="dk1">
                    <a:shade val="30000"/>
                    <a:satMod val="13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74D3-4038-9E56-9C8551ADE06C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70000"/>
                      <a:satMod val="150000"/>
                    </a:schemeClr>
                  </a:gs>
                  <a:gs pos="34000">
                    <a:schemeClr val="accent1">
                      <a:shade val="70000"/>
                      <a:satMod val="140000"/>
                    </a:schemeClr>
                  </a:gs>
                  <a:gs pos="70000">
                    <a:schemeClr val="accent1">
                      <a:tint val="100000"/>
                      <a:shade val="90000"/>
                      <a:satMod val="140000"/>
                    </a:schemeClr>
                  </a:gs>
                  <a:gs pos="100000">
                    <a:schemeClr val="accent1">
                      <a:tint val="100000"/>
                      <a:shade val="100000"/>
                      <a:satMod val="10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3810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5100000"/>
                </a:lightRig>
              </a:scene3d>
              <a:sp3d contourW="6350">
                <a:bevelT w="29210" h="12700"/>
                <a:contourClr>
                  <a:schemeClr val="dk1">
                    <a:shade val="30000"/>
                    <a:satMod val="13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4D3-4038-9E56-9C8551ADE06C}"/>
              </c:ext>
            </c:extLst>
          </c:dPt>
          <c:cat>
            <c:strRef>
              <c:f>Лист1!$A$2:$A$3</c:f>
              <c:strCache>
                <c:ptCount val="2"/>
                <c:pt idx="0">
                  <c:v> 8 месяцев 2023 года</c:v>
                </c:pt>
                <c:pt idx="1">
                  <c:v>8 месяцев 2024 года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123</c:v>
                </c:pt>
                <c:pt idx="1">
                  <c:v>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0B-45DA-8033-0D815EE33C4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Проведено консультирований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70000"/>
                    <a:satMod val="150000"/>
                  </a:schemeClr>
                </a:gs>
                <a:gs pos="34000">
                  <a:schemeClr val="accent2">
                    <a:shade val="70000"/>
                    <a:satMod val="140000"/>
                  </a:schemeClr>
                </a:gs>
                <a:gs pos="70000">
                  <a:schemeClr val="accent2">
                    <a:tint val="100000"/>
                    <a:shade val="90000"/>
                    <a:satMod val="140000"/>
                  </a:schemeClr>
                </a:gs>
                <a:gs pos="100000">
                  <a:schemeClr val="accent2">
                    <a:tint val="100000"/>
                    <a:shade val="100000"/>
                    <a:satMod val="10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5100000"/>
              </a:lightRig>
            </a:scene3d>
            <a:sp3d contourW="6350">
              <a:bevelT w="29210" h="12700"/>
              <a:contourClr>
                <a:schemeClr val="dk1">
                  <a:shade val="30000"/>
                  <a:satMod val="130000"/>
                </a:schemeClr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 8 месяцев 2023 года</c:v>
                </c:pt>
                <c:pt idx="1">
                  <c:v>8 месяцев 2024 года 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36</c:v>
                </c:pt>
                <c:pt idx="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0B-45DA-8033-0D815EE33C4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Выдано предостережений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70000"/>
                    <a:satMod val="150000"/>
                  </a:schemeClr>
                </a:gs>
                <a:gs pos="34000">
                  <a:schemeClr val="accent3">
                    <a:shade val="70000"/>
                    <a:satMod val="140000"/>
                  </a:schemeClr>
                </a:gs>
                <a:gs pos="70000">
                  <a:schemeClr val="accent3">
                    <a:tint val="100000"/>
                    <a:shade val="90000"/>
                    <a:satMod val="140000"/>
                  </a:schemeClr>
                </a:gs>
                <a:gs pos="100000">
                  <a:schemeClr val="accent3">
                    <a:tint val="100000"/>
                    <a:shade val="100000"/>
                    <a:satMod val="10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5100000"/>
              </a:lightRig>
            </a:scene3d>
            <a:sp3d contourW="6350">
              <a:bevelT w="29210" h="12700"/>
              <a:contourClr>
                <a:schemeClr val="dk1">
                  <a:shade val="30000"/>
                  <a:satMod val="130000"/>
                </a:schemeClr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 8 месяцев 2023 года</c:v>
                </c:pt>
                <c:pt idx="1">
                  <c:v>8 месяцев 2024 года 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24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0B-45DA-8033-0D815EE33C4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Проведено профилактических визитов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70000"/>
                    <a:satMod val="150000"/>
                  </a:schemeClr>
                </a:gs>
                <a:gs pos="34000">
                  <a:schemeClr val="accent4">
                    <a:shade val="70000"/>
                    <a:satMod val="140000"/>
                  </a:schemeClr>
                </a:gs>
                <a:gs pos="70000">
                  <a:schemeClr val="accent4">
                    <a:tint val="100000"/>
                    <a:shade val="90000"/>
                    <a:satMod val="140000"/>
                  </a:schemeClr>
                </a:gs>
                <a:gs pos="100000">
                  <a:schemeClr val="accent4">
                    <a:tint val="100000"/>
                    <a:shade val="100000"/>
                    <a:satMod val="10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5100000"/>
              </a:lightRig>
            </a:scene3d>
            <a:sp3d contourW="6350">
              <a:bevelT w="29210" h="12700"/>
              <a:contourClr>
                <a:schemeClr val="dk1">
                  <a:shade val="30000"/>
                  <a:satMod val="130000"/>
                </a:schemeClr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 8 месяцев 2023 года</c:v>
                </c:pt>
                <c:pt idx="1">
                  <c:v>8 месяцев 2024 года 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12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8C-40EF-99F9-65C337034B6C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Информирование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70000"/>
                    <a:satMod val="150000"/>
                  </a:schemeClr>
                </a:gs>
                <a:gs pos="34000">
                  <a:schemeClr val="accent5">
                    <a:shade val="70000"/>
                    <a:satMod val="140000"/>
                  </a:schemeClr>
                </a:gs>
                <a:gs pos="70000">
                  <a:schemeClr val="accent5">
                    <a:tint val="100000"/>
                    <a:shade val="90000"/>
                    <a:satMod val="140000"/>
                  </a:schemeClr>
                </a:gs>
                <a:gs pos="100000">
                  <a:schemeClr val="accent5">
                    <a:tint val="100000"/>
                    <a:shade val="100000"/>
                    <a:satMod val="10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5100000"/>
              </a:lightRig>
            </a:scene3d>
            <a:sp3d contourW="6350">
              <a:bevelT w="29210" h="12700"/>
              <a:contourClr>
                <a:schemeClr val="dk1">
                  <a:shade val="30000"/>
                  <a:satMod val="130000"/>
                </a:schemeClr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 8 месяцев 2023 года</c:v>
                </c:pt>
                <c:pt idx="1">
                  <c:v>8 месяцев 2024 года 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50</c:v>
                </c:pt>
                <c:pt idx="1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7D-4C60-BEDB-2B0752AFD38B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Обобщение правоприменительной практики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70000"/>
                    <a:satMod val="150000"/>
                  </a:schemeClr>
                </a:gs>
                <a:gs pos="34000">
                  <a:schemeClr val="accent6">
                    <a:shade val="70000"/>
                    <a:satMod val="140000"/>
                  </a:schemeClr>
                </a:gs>
                <a:gs pos="70000">
                  <a:schemeClr val="accent6">
                    <a:tint val="100000"/>
                    <a:shade val="90000"/>
                    <a:satMod val="140000"/>
                  </a:schemeClr>
                </a:gs>
                <a:gs pos="100000">
                  <a:schemeClr val="accent6">
                    <a:tint val="100000"/>
                    <a:shade val="100000"/>
                    <a:satMod val="10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5100000"/>
              </a:lightRig>
            </a:scene3d>
            <a:sp3d contourW="6350">
              <a:bevelT w="29210" h="12700"/>
              <a:contourClr>
                <a:schemeClr val="dk1">
                  <a:shade val="30000"/>
                  <a:satMod val="130000"/>
                </a:schemeClr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 8 месяцев 2023 года</c:v>
                </c:pt>
                <c:pt idx="1">
                  <c:v>8 месяцев 2024 года 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7D-4C60-BEDB-2B0752AFD3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920704"/>
        <c:axId val="32922240"/>
      </c:barChart>
      <c:catAx>
        <c:axId val="32920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922240"/>
        <c:crosses val="autoZero"/>
        <c:auto val="1"/>
        <c:lblAlgn val="ctr"/>
        <c:lblOffset val="100"/>
        <c:noMultiLvlLbl val="0"/>
      </c:catAx>
      <c:valAx>
        <c:axId val="32922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Проведение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профилактических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мероприятий</a:t>
                </a:r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0.17547106889112343"/>
              <c:y val="9.913810404853670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9207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2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3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95000"/>
      </a:schem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5000"/>
      </a:schem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5FB3A-78B5-48A2-A6B7-4CD0D37B63AF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501FF-FFEA-4809-9053-2C99678C5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49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501FF-FFEA-4809-9053-2C99678C59D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5803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501FF-FFEA-4809-9053-2C99678C59D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698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501FF-FFEA-4809-9053-2C99678C59D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830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501FF-FFEA-4809-9053-2C99678C59D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3720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501FF-FFEA-4809-9053-2C99678C59D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1026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501FF-FFEA-4809-9053-2C99678C59D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5386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501FF-FFEA-4809-9053-2C99678C59D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044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6FC1D-39EF-440A-BF1D-26ADFCD771DD}" type="datetime1">
              <a:rPr lang="ru-RU" smtClean="0"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C38C-9F05-4832-A2D9-8E93A1312AFC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A7CA-A42F-4FB8-9284-8F3C553AC11A}" type="datetime1">
              <a:rPr lang="ru-RU" smtClean="0"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C38C-9F05-4832-A2D9-8E93A1312A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F1E2-C565-4056-BADE-927CB3311C80}" type="datetime1">
              <a:rPr lang="ru-RU" smtClean="0"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C38C-9F05-4832-A2D9-8E93A1312A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2385" y="1287541"/>
            <a:ext cx="8239050" cy="23239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900" b="0" strike="noStrike" spc="0">
              <a:solidFill>
                <a:srgbClr val="5E5E5E"/>
              </a:solidFill>
              <a:latin typeface="Helvetica Neue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0495" y="5929920"/>
            <a:ext cx="8239050" cy="31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1200" b="0" strike="noStrike" spc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7184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C0E07-3C71-4C69-857B-A7C439B25474}" type="datetime1">
              <a:rPr lang="ru-RU" smtClean="0"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C38C-9F05-4832-A2D9-8E93A1312A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EE4D-3FDF-43F4-906F-C7A49D8B1559}" type="datetime1">
              <a:rPr lang="ru-RU" smtClean="0"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C38C-9F05-4832-A2D9-8E93A1312AFC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801AD-553D-46DB-973B-37EBF6788806}" type="datetime1">
              <a:rPr lang="ru-RU" smtClean="0"/>
              <a:t>11.09.2024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C38C-9F05-4832-A2D9-8E93A1312A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6C72-7A79-472C-87F0-2955797630A2}" type="datetime1">
              <a:rPr lang="ru-RU" smtClean="0"/>
              <a:t>11.09.2024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C38C-9F05-4832-A2D9-8E93A1312AFC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E628-046C-4817-9584-3E5E5DD9CC61}" type="datetime1">
              <a:rPr lang="ru-RU" smtClean="0"/>
              <a:t>11.09.2024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C38C-9F05-4832-A2D9-8E93A1312A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A1FEE-41C7-40AB-B854-FA61D8DB5680}" type="datetime1">
              <a:rPr lang="ru-RU" smtClean="0"/>
              <a:t>11.09.2024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C38C-9F05-4832-A2D9-8E93A1312A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7D75-1E87-4D75-8BC2-3282AFD30183}" type="datetime1">
              <a:rPr lang="ru-RU" smtClean="0"/>
              <a:t>11.09.2024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C38C-9F05-4832-A2D9-8E93A1312AFC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01939-FC7A-44C7-BA55-62E8188B23EB}" type="datetime1">
              <a:rPr lang="ru-RU" smtClean="0"/>
              <a:t>11.09.2024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C38C-9F05-4832-A2D9-8E93A1312A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F3B0073-9CDD-47FC-9620-04C36D210333}" type="datetime1">
              <a:rPr lang="ru-RU" smtClean="0"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129C38C-9F05-4832-A2D9-8E93A1312AF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  <p:sldLayoutId id="2147484212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cid:image001.png@01D305F2.7898CA20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6683" y="1268760"/>
            <a:ext cx="7848600" cy="2448272"/>
          </a:xfrm>
          <a:ln>
            <a:solidFill>
              <a:srgbClr val="D2533C"/>
            </a:solidFill>
          </a:ln>
        </p:spPr>
        <p:txBody>
          <a:bodyPr/>
          <a:lstStyle/>
          <a:p>
            <a:pPr marL="0" indent="0" algn="ctr"/>
            <a:r>
              <a:rPr lang="ru-RU" sz="1800" b="1" dirty="0">
                <a:solidFill>
                  <a:prstClr val="black"/>
                </a:solidFill>
                <a:latin typeface="Liberation Serif" pitchFamily="18" charset="0"/>
                <a:cs typeface="Times New Roman" panose="02020603050405020304" pitchFamily="18" charset="0"/>
              </a:rPr>
              <a:t>ДОКЛАД</a:t>
            </a:r>
            <a:r>
              <a:rPr lang="ru-RU" sz="1800" dirty="0">
                <a:solidFill>
                  <a:prstClr val="black"/>
                </a:solidFill>
                <a:latin typeface="Liberation Serif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Liberation Serif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Liberation Serif" pitchFamily="18" charset="0"/>
                <a:cs typeface="Times New Roman" panose="02020603050405020304" pitchFamily="18" charset="0"/>
              </a:rPr>
              <a:t>Проведение Департаментом ветеринарии Свердловской области </a:t>
            </a:r>
            <a:r>
              <a:rPr lang="ru-RU" sz="1800" dirty="0" smtClean="0">
                <a:solidFill>
                  <a:prstClr val="black"/>
                </a:solidFill>
                <a:latin typeface="Liberation Serif" pitchFamily="18" charset="0"/>
                <a:cs typeface="Times New Roman" panose="02020603050405020304" pitchFamily="18" charset="0"/>
              </a:rPr>
              <a:t>профилактических </a:t>
            </a:r>
            <a:r>
              <a:rPr lang="ru-RU" sz="1800" dirty="0">
                <a:solidFill>
                  <a:prstClr val="black"/>
                </a:solidFill>
                <a:latin typeface="Liberation Serif" pitchFamily="18" charset="0"/>
                <a:cs typeface="Times New Roman" panose="02020603050405020304" pitchFamily="18" charset="0"/>
              </a:rPr>
              <a:t>мероприятий при осуществлении регионального государственного контроля (надзора) в области обращения с </a:t>
            </a:r>
            <a:r>
              <a:rPr lang="ru-RU" sz="1800" dirty="0" smtClean="0">
                <a:solidFill>
                  <a:prstClr val="black"/>
                </a:solidFill>
                <a:latin typeface="Liberation Serif" pitchFamily="18" charset="0"/>
                <a:cs typeface="Times New Roman" panose="02020603050405020304" pitchFamily="18" charset="0"/>
              </a:rPr>
              <a:t>животными за 8 </a:t>
            </a:r>
            <a:r>
              <a:rPr lang="ru-RU" sz="1800" dirty="0">
                <a:solidFill>
                  <a:prstClr val="black"/>
                </a:solidFill>
                <a:latin typeface="Liberation Serif" pitchFamily="18" charset="0"/>
                <a:cs typeface="Times New Roman" panose="02020603050405020304" pitchFamily="18" charset="0"/>
              </a:rPr>
              <a:t>месяцев </a:t>
            </a:r>
            <a:r>
              <a:rPr lang="ru-RU" sz="1800" dirty="0" smtClean="0">
                <a:solidFill>
                  <a:prstClr val="black"/>
                </a:solidFill>
                <a:latin typeface="Liberation Serif" pitchFamily="18" charset="0"/>
                <a:cs typeface="Times New Roman" panose="02020603050405020304" pitchFamily="18" charset="0"/>
              </a:rPr>
              <a:t>2024 </a:t>
            </a:r>
            <a:r>
              <a:rPr lang="ru-RU" sz="1800" dirty="0">
                <a:solidFill>
                  <a:prstClr val="black"/>
                </a:solidFill>
                <a:latin typeface="Liberation Serif" pitchFamily="18" charset="0"/>
                <a:cs typeface="Times New Roman" panose="02020603050405020304" pitchFamily="18" charset="0"/>
              </a:rPr>
              <a:t>года </a:t>
            </a:r>
            <a:r>
              <a:rPr lang="ru-RU" sz="1800" dirty="0" smtClean="0">
                <a:solidFill>
                  <a:prstClr val="black"/>
                </a:solidFill>
                <a:latin typeface="Liberation Serif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prstClr val="black"/>
                </a:solidFill>
                <a:latin typeface="Liberation Serif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prstClr val="black"/>
              </a:solidFill>
              <a:latin typeface="Liberation Serif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941168"/>
            <a:ext cx="7846640" cy="1219944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>
                <a:latin typeface="Liberation Serif" pitchFamily="18" charset="0"/>
              </a:rPr>
              <a:t>Главный специалист отдела государственного надзора в сфере обращения с животными </a:t>
            </a:r>
          </a:p>
          <a:p>
            <a:pPr algn="ctr"/>
            <a:r>
              <a:rPr lang="ru-RU" sz="1400" b="1" dirty="0">
                <a:latin typeface="Liberation Serif" pitchFamily="18" charset="0"/>
              </a:rPr>
              <a:t>и лабораторного контроля Департамента ветеринарии Свердловской области </a:t>
            </a:r>
          </a:p>
          <a:p>
            <a:pPr algn="ctr"/>
            <a:r>
              <a:rPr lang="ru-RU" sz="1400" b="1" dirty="0">
                <a:latin typeface="Liberation Serif" pitchFamily="18" charset="0"/>
              </a:rPr>
              <a:t>Теребенина Татьяна Леонидовна </a:t>
            </a:r>
          </a:p>
          <a:p>
            <a:pPr algn="ctr"/>
            <a:r>
              <a:rPr lang="ru-RU" sz="1400" b="1" dirty="0">
                <a:latin typeface="Liberation Serif" pitchFamily="18" charset="0"/>
              </a:rPr>
              <a:t>E-</a:t>
            </a:r>
            <a:r>
              <a:rPr lang="ru-RU" sz="1400" b="1" dirty="0" err="1">
                <a:latin typeface="Liberation Serif" pitchFamily="18" charset="0"/>
              </a:rPr>
              <a:t>mail</a:t>
            </a:r>
            <a:r>
              <a:rPr lang="ru-RU" sz="1400" b="1" dirty="0">
                <a:latin typeface="Liberation Serif" pitchFamily="18" charset="0"/>
              </a:rPr>
              <a:t>: </a:t>
            </a:r>
            <a:r>
              <a:rPr lang="ru-RU" sz="1400" b="1" dirty="0" smtClean="0">
                <a:latin typeface="Liberation Serif" pitchFamily="18" charset="0"/>
              </a:rPr>
              <a:t>t.terebenina@egov66.ru</a:t>
            </a:r>
            <a:endParaRPr lang="ru-RU" sz="1400" b="1" dirty="0">
              <a:latin typeface="Liberation Serif" pitchFamily="18" charset="0"/>
            </a:endParaRPr>
          </a:p>
        </p:txBody>
      </p:sp>
      <p:pic>
        <p:nvPicPr>
          <p:cNvPr id="4" name="Рисунок 3" descr="cid:image001.png@01D305F2.7898CA20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04664"/>
            <a:ext cx="1028700" cy="754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32152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637472" cy="596680"/>
          </a:xfrm>
        </p:spPr>
        <p:txBody>
          <a:bodyPr>
            <a:noAutofit/>
          </a:bodyPr>
          <a:lstStyle/>
          <a:p>
            <a:pPr algn="ctr"/>
            <a:r>
              <a:rPr lang="ru-RU" sz="1400" b="1" dirty="0">
                <a:solidFill>
                  <a:srgbClr val="D2533C"/>
                </a:solidFill>
                <a:latin typeface="Liberation Serif" pitchFamily="18" charset="0"/>
                <a:cs typeface="Times New Roman" panose="02020603050405020304" pitchFamily="18" charset="0"/>
              </a:rPr>
              <a:t>Проведение профилактических </a:t>
            </a:r>
            <a:r>
              <a:rPr lang="ru-RU" sz="1400" b="1" dirty="0" smtClean="0">
                <a:solidFill>
                  <a:srgbClr val="D2533C"/>
                </a:solidFill>
                <a:latin typeface="Liberation Serif" pitchFamily="18" charset="0"/>
                <a:cs typeface="Times New Roman" panose="02020603050405020304" pitchFamily="18" charset="0"/>
              </a:rPr>
              <a:t>мероприятий </a:t>
            </a:r>
            <a:r>
              <a:rPr lang="ru-RU" sz="1400" b="1" dirty="0">
                <a:solidFill>
                  <a:srgbClr val="D2533C"/>
                </a:solidFill>
                <a:latin typeface="Liberation Serif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rgbClr val="D2533C"/>
                </a:solidFill>
                <a:latin typeface="Liberation Serif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D2533C"/>
                </a:solidFill>
                <a:latin typeface="Liberation Serif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rgbClr val="D2533C"/>
                </a:solidFill>
                <a:latin typeface="Liberation Serif" pitchFamily="18" charset="0"/>
                <a:cs typeface="Times New Roman" panose="02020603050405020304" pitchFamily="18" charset="0"/>
              </a:rPr>
            </a:br>
            <a:endParaRPr lang="ru-RU" sz="1400" b="1" dirty="0">
              <a:solidFill>
                <a:srgbClr val="D2533C"/>
              </a:solidFill>
              <a:latin typeface="Liberation Serif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29C38C-9F05-4832-A2D9-8E93A1312AFC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E0D46721-0750-4611-A770-E1AD24E7F1C7}"/>
              </a:ext>
            </a:extLst>
          </p:cNvPr>
          <p:cNvGraphicFramePr/>
          <p:nvPr>
            <p:extLst/>
          </p:nvPr>
        </p:nvGraphicFramePr>
        <p:xfrm>
          <a:off x="-4789040" y="-243408"/>
          <a:ext cx="5256584" cy="8136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23528" y="1700808"/>
            <a:ext cx="8595617" cy="35394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A9D9A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lvl="0" defTabSz="8921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700" kern="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Департаментом </a:t>
            </a:r>
            <a:r>
              <a:rPr lang="ru-RU" sz="1700" kern="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формате видео-конференц-связи проведены 2 </a:t>
            </a:r>
            <a:r>
              <a:rPr lang="ru-RU" sz="1700" kern="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семинара на тему:</a:t>
            </a:r>
            <a:endParaRPr lang="ru-RU" sz="1700" kern="0" dirty="0">
              <a:solidFill>
                <a:prstClr val="black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7" y="2265756"/>
            <a:ext cx="8595617" cy="61555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A9D9A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defTabSz="8921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700" kern="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«Обзор </a:t>
            </a:r>
            <a:r>
              <a:rPr lang="ru-RU" sz="1700" kern="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изменений обязательных требований при осуществлении мероприятий в области обращения с животными без владельцев, вступивших в действие с 01.01.2024</a:t>
            </a:r>
            <a:r>
              <a:rPr lang="ru-RU" sz="1700" kern="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»</a:t>
            </a:r>
            <a:endParaRPr lang="ru-RU" sz="1700" kern="0" dirty="0">
              <a:solidFill>
                <a:prstClr val="black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409" y="3110199"/>
            <a:ext cx="8595617" cy="87716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A9D9A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defTabSz="8921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700" kern="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«Организация утилизации биологических отходов в соответствии с Ветеринарными правилами перемещения, хранения, переработки и утилизации биологических отходов </a:t>
            </a:r>
            <a:endParaRPr lang="ru-RU" sz="1700" kern="0" dirty="0" smtClean="0">
              <a:solidFill>
                <a:prstClr val="black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700" kern="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</a:t>
            </a:r>
            <a:r>
              <a:rPr lang="ru-RU" sz="1700" kern="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приютах для животных</a:t>
            </a:r>
            <a:r>
              <a:rPr lang="ru-RU" sz="1700" kern="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»</a:t>
            </a:r>
            <a:endParaRPr lang="ru-RU" sz="1700" kern="0" dirty="0">
              <a:solidFill>
                <a:prstClr val="black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0817" y="4341041"/>
            <a:ext cx="8595617" cy="85965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ru-RU" sz="1662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Совместно с Уральским межрегиональным управлением </a:t>
            </a:r>
            <a:r>
              <a:rPr lang="ru-RU" sz="1662" dirty="0" err="1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Россельхознадзора</a:t>
            </a:r>
            <a:r>
              <a:rPr lang="ru-RU" sz="1662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endParaRPr lang="ru-RU" sz="1662" dirty="0" smtClean="0">
              <a:solidFill>
                <a:srgbClr val="FFFFFF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lvl="0">
              <a:defRPr/>
            </a:pPr>
            <a:r>
              <a:rPr lang="ru-RU" sz="1662" dirty="0" smtClean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марте 2024 года проведены </a:t>
            </a:r>
            <a:r>
              <a:rPr lang="ru-RU" sz="1662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публичные обсуждения результатов правоприменительной практики контрольно-надзорной деятельности Департамента за 2023 </a:t>
            </a:r>
            <a:r>
              <a:rPr lang="ru-RU" sz="1662" dirty="0" smtClean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</a:t>
            </a:r>
            <a:endParaRPr kumimoji="0" lang="ru-RU" sz="166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14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188640"/>
            <a:ext cx="7520940" cy="576064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1400" b="1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en-US" sz="1400" b="1" dirty="0" err="1">
                <a:latin typeface="Liberation Serif" panose="02020603050405020304" pitchFamily="18" charset="0"/>
                <a:ea typeface="Times New Roman"/>
              </a:rPr>
              <a:t>Проведение</a:t>
            </a:r>
            <a:r>
              <a:rPr lang="en-US" sz="1400" b="1" dirty="0">
                <a:latin typeface="Liberation Serif" panose="02020603050405020304" pitchFamily="18" charset="0"/>
                <a:ea typeface="Times New Roman"/>
              </a:rPr>
              <a:t> </a:t>
            </a:r>
            <a:r>
              <a:rPr lang="en-US" sz="1400" b="1" dirty="0" err="1">
                <a:latin typeface="Liberation Serif" panose="02020603050405020304" pitchFamily="18" charset="0"/>
                <a:ea typeface="Times New Roman"/>
              </a:rPr>
              <a:t>профилактических</a:t>
            </a:r>
            <a:r>
              <a:rPr lang="en-US" sz="1400" b="1" dirty="0">
                <a:latin typeface="Liberation Serif" panose="02020603050405020304" pitchFamily="18" charset="0"/>
                <a:ea typeface="Times New Roman"/>
              </a:rPr>
              <a:t> </a:t>
            </a:r>
            <a:r>
              <a:rPr lang="en-US" sz="1400" b="1" dirty="0" err="1">
                <a:latin typeface="Liberation Serif" panose="02020603050405020304" pitchFamily="18" charset="0"/>
                <a:ea typeface="Times New Roman"/>
              </a:rPr>
              <a:t>мероприятий</a:t>
            </a:r>
            <a:r>
              <a:rPr lang="en-US" sz="1400" b="1" dirty="0">
                <a:latin typeface="Liberation Serif" panose="02020603050405020304" pitchFamily="18" charset="0"/>
                <a:ea typeface="Times New Roman"/>
              </a:rPr>
              <a:t> </a:t>
            </a:r>
            <a:r>
              <a:rPr lang="ru-RU" sz="1400" b="1" dirty="0">
                <a:latin typeface="Liberation Serif" panose="02020603050405020304" pitchFamily="18" charset="0"/>
                <a:ea typeface="Times New Roman"/>
              </a:rPr>
              <a:t>за  </a:t>
            </a:r>
            <a:r>
              <a:rPr lang="ru-RU" sz="1400" b="1" dirty="0" smtClean="0">
                <a:latin typeface="Liberation Serif" panose="02020603050405020304" pitchFamily="18" charset="0"/>
                <a:ea typeface="Times New Roman"/>
              </a:rPr>
              <a:t>8 </a:t>
            </a:r>
            <a:r>
              <a:rPr lang="ru-RU" sz="1400" b="1" dirty="0">
                <a:latin typeface="Liberation Serif" panose="02020603050405020304" pitchFamily="18" charset="0"/>
                <a:ea typeface="Times New Roman"/>
              </a:rPr>
              <a:t>месяцев </a:t>
            </a:r>
            <a:r>
              <a:rPr lang="ru-RU" sz="1400" b="1" dirty="0" smtClean="0">
                <a:latin typeface="Liberation Serif" panose="02020603050405020304" pitchFamily="18" charset="0"/>
                <a:ea typeface="Times New Roman"/>
              </a:rPr>
              <a:t>2024 </a:t>
            </a:r>
            <a:r>
              <a:rPr lang="ru-RU" sz="1400" b="1" dirty="0">
                <a:latin typeface="Liberation Serif" panose="02020603050405020304" pitchFamily="18" charset="0"/>
                <a:ea typeface="Times New Roman"/>
              </a:rPr>
              <a:t>года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08720"/>
            <a:ext cx="8208912" cy="5472608"/>
          </a:xfrm>
        </p:spPr>
        <p:txBody>
          <a:bodyPr>
            <a:no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ru-RU" dirty="0"/>
          </a:p>
        </p:txBody>
      </p:sp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3554534"/>
              </p:ext>
            </p:extLst>
          </p:nvPr>
        </p:nvGraphicFramePr>
        <p:xfrm>
          <a:off x="822325" y="1100138"/>
          <a:ext cx="7853363" cy="5281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2857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7472"/>
            <a:ext cx="8229600" cy="561248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1400" b="1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en-US" sz="1400" b="1" dirty="0">
                <a:latin typeface="Liberation Serif" panose="02020603050405020304" pitchFamily="18" charset="0"/>
                <a:ea typeface="Times New Roman"/>
              </a:rPr>
              <a:t>А</a:t>
            </a:r>
            <a:r>
              <a:rPr lang="ru-RU" sz="1400" b="1" dirty="0">
                <a:latin typeface="Liberation Serif" panose="02020603050405020304" pitchFamily="18" charset="0"/>
                <a:ea typeface="Times New Roman"/>
              </a:rPr>
              <a:t>дминистративная ответственность за нарушение правил содержания  животных </a:t>
            </a:r>
            <a:r>
              <a:rPr lang="ru-RU" sz="1400" b="1" dirty="0" smtClean="0">
                <a:latin typeface="Liberation Serif" panose="02020603050405020304" pitchFamily="18" charset="0"/>
                <a:ea typeface="Times New Roman"/>
              </a:rPr>
              <a:t> (дополнительная информация)</a:t>
            </a:r>
            <a:endParaRPr lang="ru-RU" sz="1400" b="1" dirty="0">
              <a:latin typeface="Liberation Serif" panose="02020603050405020304" pitchFamily="18" charset="0"/>
              <a:ea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24264"/>
          </a:xfrm>
        </p:spPr>
        <p:txBody>
          <a:bodyPr>
            <a:normAutofit/>
          </a:bodyPr>
          <a:lstStyle/>
          <a:p>
            <a:pPr lvl="1" indent="450000" algn="just">
              <a:spcBef>
                <a:spcPts val="0"/>
              </a:spcBef>
            </a:pPr>
            <a:r>
              <a:rPr lang="ru-RU" sz="1600" dirty="0">
                <a:latin typeface="Liberation Serif" panose="02020603050405020304" pitchFamily="18" charset="0"/>
              </a:rPr>
              <a:t>Кодексом Российской Федерации об административных правонарушениях (далее – КоАП РФ) с 24.06.2023 введена административная ответственность за нарушение правил содержания домашних животных (статьи 8.52, 8.54). </a:t>
            </a:r>
            <a:endParaRPr lang="en-US" sz="1600" dirty="0">
              <a:latin typeface="Liberation Serif" panose="02020603050405020304" pitchFamily="18" charset="0"/>
            </a:endParaRPr>
          </a:p>
          <a:p>
            <a:pPr lvl="1" indent="450000" algn="just">
              <a:spcBef>
                <a:spcPts val="0"/>
              </a:spcBef>
            </a:pPr>
            <a:r>
              <a:rPr lang="ru-RU" sz="1600" dirty="0">
                <a:latin typeface="Liberation Serif" panose="02020603050405020304" pitchFamily="18" charset="0"/>
              </a:rPr>
              <a:t>В связи с отсутствием контрольных (надзорных) мероприятий в </a:t>
            </a:r>
            <a:r>
              <a:rPr lang="ru-RU" sz="1600" dirty="0" smtClean="0">
                <a:latin typeface="Liberation Serif" panose="02020603050405020304" pitchFamily="18" charset="0"/>
              </a:rPr>
              <a:t>2024 </a:t>
            </a:r>
            <a:r>
              <a:rPr lang="ru-RU" sz="1600" dirty="0">
                <a:latin typeface="Liberation Serif" panose="02020603050405020304" pitchFamily="18" charset="0"/>
              </a:rPr>
              <a:t>году протоколы об административном правонарушении по результатам контрольных (надзорных) мероприятий Департаментом не составлялись. </a:t>
            </a:r>
            <a:endParaRPr lang="ru-RU" sz="1800" dirty="0">
              <a:latin typeface="Liberation Serif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129C38C-9F05-4832-A2D9-8E93A1312AFC}" type="slidenum">
              <a:rPr lang="ru-RU" smtClean="0"/>
              <a:pPr algn="ctr"/>
              <a:t>12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F2D042B-82EB-4572-8304-9A50469EB4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196" y="4892537"/>
            <a:ext cx="1595844" cy="1595844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74B0AAF-CABD-4E85-AC89-D136B0F09C90}"/>
              </a:ext>
            </a:extLst>
          </p:cNvPr>
          <p:cNvCxnSpPr/>
          <p:nvPr/>
        </p:nvCxnSpPr>
        <p:spPr>
          <a:xfrm>
            <a:off x="0" y="6470502"/>
            <a:ext cx="9144000" cy="0"/>
          </a:xfrm>
          <a:prstGeom prst="line">
            <a:avLst/>
          </a:prstGeom>
          <a:ln w="38100">
            <a:solidFill>
              <a:srgbClr val="D2533C"/>
            </a:solidFill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CF779F3E-80B6-4A9A-9ECD-63D1BD0CADDF}"/>
              </a:ext>
            </a:extLst>
          </p:cNvPr>
          <p:cNvCxnSpPr/>
          <p:nvPr/>
        </p:nvCxnSpPr>
        <p:spPr>
          <a:xfrm>
            <a:off x="0" y="2857750"/>
            <a:ext cx="9144000" cy="0"/>
          </a:xfrm>
          <a:prstGeom prst="line">
            <a:avLst/>
          </a:prstGeom>
          <a:ln w="38100">
            <a:solidFill>
              <a:srgbClr val="D2533C"/>
            </a:solidFill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id="{D05861AB-098E-4CAC-A32C-0878CA01F3F0}"/>
              </a:ext>
            </a:extLst>
          </p:cNvPr>
          <p:cNvSpPr/>
          <p:nvPr/>
        </p:nvSpPr>
        <p:spPr>
          <a:xfrm>
            <a:off x="3740355" y="5420497"/>
            <a:ext cx="691906" cy="386155"/>
          </a:xfrm>
          <a:prstGeom prst="right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3CE887E6-6198-4722-8C53-E201A35B1A20}"/>
              </a:ext>
            </a:extLst>
          </p:cNvPr>
          <p:cNvSpPr/>
          <p:nvPr/>
        </p:nvSpPr>
        <p:spPr>
          <a:xfrm>
            <a:off x="3736216" y="3821776"/>
            <a:ext cx="691906" cy="386155"/>
          </a:xfrm>
          <a:prstGeom prst="right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1E3CA6BD-A0B1-4E5E-9B22-C72C5236D5F0}"/>
              </a:ext>
            </a:extLst>
          </p:cNvPr>
          <p:cNvSpPr/>
          <p:nvPr/>
        </p:nvSpPr>
        <p:spPr>
          <a:xfrm>
            <a:off x="2399926" y="3197491"/>
            <a:ext cx="1133376" cy="1657739"/>
          </a:xfrm>
          <a:prstGeom prst="roundRect">
            <a:avLst/>
          </a:prstGeom>
          <a:noFill/>
          <a:ln>
            <a:solidFill>
              <a:srgbClr val="0879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6A459924-3FE9-4E0F-AD55-3E8427589A82}"/>
              </a:ext>
            </a:extLst>
          </p:cNvPr>
          <p:cNvSpPr txBox="1">
            <a:spLocks/>
          </p:cNvSpPr>
          <p:nvPr/>
        </p:nvSpPr>
        <p:spPr>
          <a:xfrm>
            <a:off x="2090315" y="3138627"/>
            <a:ext cx="1805572" cy="589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1400" b="1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Кодекс РФ</a:t>
            </a:r>
            <a:endParaRPr lang="ru-RU" sz="1600" b="1" dirty="0">
              <a:solidFill>
                <a:srgbClr val="D2533C"/>
              </a:solidFill>
              <a:latin typeface="Liberation Serif" pitchFamily="18" charset="0"/>
            </a:endParaRP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5276B7CC-6C2F-42CE-9F88-01F44C58D64A}"/>
              </a:ext>
            </a:extLst>
          </p:cNvPr>
          <p:cNvSpPr txBox="1">
            <a:spLocks/>
          </p:cNvSpPr>
          <p:nvPr/>
        </p:nvSpPr>
        <p:spPr>
          <a:xfrm>
            <a:off x="1338555" y="5114812"/>
            <a:ext cx="2335591" cy="83743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1400" b="1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1400" dirty="0">
                <a:solidFill>
                  <a:schemeClr val="tx1"/>
                </a:solidFill>
                <a:latin typeface="Liberation Serif" panose="02020603050405020304" pitchFamily="18" charset="0"/>
              </a:rPr>
              <a:t>отсутствие контрольных (надзорных) мероприятий</a:t>
            </a:r>
            <a:endParaRPr lang="ru-RU" sz="1600" b="1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8FC2037-B73C-43E0-A132-5DEAE1905E3B}"/>
              </a:ext>
            </a:extLst>
          </p:cNvPr>
          <p:cNvSpPr/>
          <p:nvPr/>
        </p:nvSpPr>
        <p:spPr>
          <a:xfrm>
            <a:off x="1835696" y="4797101"/>
            <a:ext cx="492850" cy="768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37AE9F9F-83AF-4C65-81E8-7BE972DD65E4}"/>
              </a:ext>
            </a:extLst>
          </p:cNvPr>
          <p:cNvSpPr txBox="1">
            <a:spLocks/>
          </p:cNvSpPr>
          <p:nvPr/>
        </p:nvSpPr>
        <p:spPr>
          <a:xfrm>
            <a:off x="2053396" y="3610997"/>
            <a:ext cx="1874325" cy="1173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1400" b="1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4200" b="1" dirty="0">
                <a:solidFill>
                  <a:srgbClr val="000000"/>
                </a:solidFill>
                <a:latin typeface="Times New Roman"/>
                <a:ea typeface="Times New Roman"/>
              </a:rPr>
              <a:t>8.52</a:t>
            </a:r>
          </a:p>
          <a:p>
            <a:pPr algn="ctr"/>
            <a:r>
              <a:rPr lang="ru-RU" sz="4200" b="1" dirty="0">
                <a:solidFill>
                  <a:srgbClr val="000000"/>
                </a:solidFill>
                <a:latin typeface="Times New Roman"/>
                <a:ea typeface="Times New Roman"/>
              </a:rPr>
              <a:t>8.54</a:t>
            </a:r>
            <a:endParaRPr lang="ru-RU" sz="4200" b="1" dirty="0">
              <a:solidFill>
                <a:srgbClr val="D2533C"/>
              </a:solidFill>
              <a:latin typeface="Liberation Serif" pitchFamily="18" charset="0"/>
            </a:endParaRPr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FEDA9B94-BB76-4F72-8BB3-A18DA9198524}"/>
              </a:ext>
            </a:extLst>
          </p:cNvPr>
          <p:cNvSpPr txBox="1">
            <a:spLocks/>
          </p:cNvSpPr>
          <p:nvPr/>
        </p:nvSpPr>
        <p:spPr>
          <a:xfrm>
            <a:off x="4636022" y="3227977"/>
            <a:ext cx="1874326" cy="589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1400" b="1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АДМИНИСТРАТИВНАЯ</a:t>
            </a:r>
          </a:p>
          <a:p>
            <a:pPr algn="ctr"/>
            <a:r>
              <a:rPr lang="ru-RU" sz="1400" b="1" dirty="0">
                <a:solidFill>
                  <a:srgbClr val="000000"/>
                </a:solidFill>
                <a:latin typeface="Times New Roman"/>
              </a:rPr>
              <a:t>ОТВЕТСТВЕННОСТЬ</a:t>
            </a:r>
            <a:endParaRPr lang="ru-RU" sz="1600" b="1" dirty="0">
              <a:solidFill>
                <a:srgbClr val="D2533C"/>
              </a:solidFill>
              <a:latin typeface="Liberation Serif" pitchFamily="18" charset="0"/>
            </a:endParaRPr>
          </a:p>
        </p:txBody>
      </p:sp>
      <p:sp>
        <p:nvSpPr>
          <p:cNvPr id="23" name="Прямоугольник: скругленные углы 15">
            <a:extLst>
              <a:ext uri="{FF2B5EF4-FFF2-40B4-BE49-F238E27FC236}">
                <a16:creationId xmlns:a16="http://schemas.microsoft.com/office/drawing/2014/main" id="{D556301F-E7DA-4EDE-82FC-7C7227A442BE}"/>
              </a:ext>
            </a:extLst>
          </p:cNvPr>
          <p:cNvSpPr/>
          <p:nvPr/>
        </p:nvSpPr>
        <p:spPr>
          <a:xfrm>
            <a:off x="4620263" y="3227977"/>
            <a:ext cx="1896126" cy="1586817"/>
          </a:xfrm>
          <a:prstGeom prst="roundRect">
            <a:avLst/>
          </a:prstGeom>
          <a:noFill/>
          <a:ln>
            <a:solidFill>
              <a:srgbClr val="0879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08FE00C-18BF-493A-ADAF-18090EBAA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82137" y="3668857"/>
            <a:ext cx="1234508" cy="123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F6C7373-D38E-43E1-B29F-9BC3604D2D88}"/>
              </a:ext>
            </a:extLst>
          </p:cNvPr>
          <p:cNvSpPr/>
          <p:nvPr/>
        </p:nvSpPr>
        <p:spPr>
          <a:xfrm>
            <a:off x="5004048" y="5065239"/>
            <a:ext cx="576064" cy="123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: скругленные углы 15">
            <a:extLst>
              <a:ext uri="{FF2B5EF4-FFF2-40B4-BE49-F238E27FC236}">
                <a16:creationId xmlns:a16="http://schemas.microsoft.com/office/drawing/2014/main" id="{F45F1CC8-B4DD-4023-A3DC-B846436AE92A}"/>
              </a:ext>
            </a:extLst>
          </p:cNvPr>
          <p:cNvSpPr/>
          <p:nvPr/>
        </p:nvSpPr>
        <p:spPr>
          <a:xfrm>
            <a:off x="1502204" y="5232468"/>
            <a:ext cx="2016224" cy="863799"/>
          </a:xfrm>
          <a:prstGeom prst="roundRect">
            <a:avLst/>
          </a:prstGeom>
          <a:noFill/>
          <a:ln>
            <a:solidFill>
              <a:srgbClr val="0879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A8BAC8-3F24-4E56-991E-D2022B49701C}"/>
              </a:ext>
            </a:extLst>
          </p:cNvPr>
          <p:cNvSpPr txBox="1"/>
          <p:nvPr/>
        </p:nvSpPr>
        <p:spPr>
          <a:xfrm>
            <a:off x="4844815" y="4994064"/>
            <a:ext cx="12718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Calibri" panose="020F0502020204030204" pitchFamily="34" charset="0"/>
                <a:cs typeface="Calibri" panose="020F0502020204030204" pitchFamily="34" charset="0"/>
              </a:rPr>
              <a:t>ПРОТОКОЛ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B9AB2E9-15A7-453A-BC96-F4A3227C9D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804" y="5368029"/>
            <a:ext cx="959302" cy="95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101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7472"/>
            <a:ext cx="8229600" cy="561248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1400" b="1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en-US" sz="1400" b="1" dirty="0">
                <a:latin typeface="Liberation Serif" panose="02020603050405020304" pitchFamily="18" charset="0"/>
                <a:ea typeface="Times New Roman"/>
              </a:rPr>
              <a:t>А</a:t>
            </a:r>
            <a:r>
              <a:rPr lang="ru-RU" sz="1400" b="1" dirty="0">
                <a:latin typeface="Liberation Serif" panose="02020603050405020304" pitchFamily="18" charset="0"/>
                <a:ea typeface="Times New Roman"/>
              </a:rPr>
              <a:t>дминистративная ответственность за нарушение правил содержания  животных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24264"/>
          </a:xfrm>
        </p:spPr>
        <p:txBody>
          <a:bodyPr>
            <a:normAutofit/>
          </a:bodyPr>
          <a:lstStyle/>
          <a:p>
            <a:pPr lvl="1" indent="450000" algn="just">
              <a:spcBef>
                <a:spcPts val="0"/>
              </a:spcBef>
            </a:pPr>
            <a:r>
              <a:rPr lang="en-US" sz="1600" dirty="0">
                <a:latin typeface="Liberation Serif" panose="02020603050405020304" pitchFamily="18" charset="0"/>
              </a:rPr>
              <a:t>В </a:t>
            </a:r>
            <a:r>
              <a:rPr lang="ru-RU" sz="1600" dirty="0">
                <a:latin typeface="Liberation Serif" panose="02020603050405020304" pitchFamily="18" charset="0"/>
              </a:rPr>
              <a:t>Департамент на рассмотрение из правоохранительных органов Свердловской области, прокуратуры Свердловской области </a:t>
            </a:r>
            <a:r>
              <a:rPr lang="ru-RU" sz="1600" dirty="0" smtClean="0">
                <a:latin typeface="Liberation Serif" panose="02020603050405020304" pitchFamily="18" charset="0"/>
              </a:rPr>
              <a:t>за 8 месяцев 2024 года поступили 278 </a:t>
            </a:r>
            <a:r>
              <a:rPr lang="ru-RU" sz="1600" dirty="0">
                <a:latin typeface="Liberation Serif" panose="02020603050405020304" pitchFamily="18" charset="0"/>
              </a:rPr>
              <a:t>материалов проверок по фактам нарушения требований законодательства в области обращения животными и нападений домашних животных на человека, в которых отсутствуют признаки уголовно наказуемого деяния. </a:t>
            </a:r>
          </a:p>
          <a:p>
            <a:pPr lvl="1" indent="450000" algn="just">
              <a:spcBef>
                <a:spcPts val="0"/>
              </a:spcBef>
            </a:pPr>
            <a:r>
              <a:rPr lang="ru-RU" sz="1600" dirty="0">
                <a:latin typeface="Liberation Serif" panose="02020603050405020304" pitchFamily="18" charset="0"/>
              </a:rPr>
              <a:t>По результатам рассмотрения указанных материалов Департаментом физическим лицам оформлено </a:t>
            </a:r>
            <a:r>
              <a:rPr lang="ru-RU" sz="1600" dirty="0" smtClean="0">
                <a:latin typeface="Liberation Serif" panose="02020603050405020304" pitchFamily="18" charset="0"/>
              </a:rPr>
              <a:t>12 протоколов </a:t>
            </a:r>
            <a:r>
              <a:rPr lang="ru-RU" sz="1600" dirty="0">
                <a:latin typeface="Liberation Serif" panose="02020603050405020304" pitchFamily="18" charset="0"/>
              </a:rPr>
              <a:t>об административных правонарушениях по </a:t>
            </a:r>
            <a:r>
              <a:rPr lang="ru-RU" sz="1600" dirty="0" smtClean="0">
                <a:latin typeface="Liberation Serif" panose="02020603050405020304" pitchFamily="18" charset="0"/>
              </a:rPr>
              <a:t>статье </a:t>
            </a:r>
            <a:r>
              <a:rPr lang="ru-RU" sz="1600" dirty="0">
                <a:latin typeface="Liberation Serif" panose="02020603050405020304" pitchFamily="18" charset="0"/>
              </a:rPr>
              <a:t>8.52 КоАП РФ, вынесено </a:t>
            </a:r>
            <a:r>
              <a:rPr lang="ru-RU" sz="1600" dirty="0" smtClean="0">
                <a:latin typeface="Liberation Serif" panose="02020603050405020304" pitchFamily="18" charset="0"/>
              </a:rPr>
              <a:t>11 постановлений </a:t>
            </a:r>
            <a:r>
              <a:rPr lang="ru-RU" sz="1600" dirty="0">
                <a:latin typeface="Liberation Serif" panose="02020603050405020304" pitchFamily="18" charset="0"/>
              </a:rPr>
              <a:t>о назначении административного наказания, общая сумма наложенных административных штрафов составила </a:t>
            </a:r>
            <a:r>
              <a:rPr lang="ru-RU" sz="1600" dirty="0" smtClean="0">
                <a:latin typeface="Liberation Serif" panose="02020603050405020304" pitchFamily="18" charset="0"/>
              </a:rPr>
              <a:t>                             88 </a:t>
            </a:r>
            <a:r>
              <a:rPr lang="ru-RU" sz="1600" dirty="0">
                <a:latin typeface="Liberation Serif" panose="02020603050405020304" pitchFamily="18" charset="0"/>
              </a:rPr>
              <a:t>тыс. руб., </a:t>
            </a:r>
            <a:r>
              <a:rPr lang="ru-RU" sz="1600" dirty="0" smtClean="0">
                <a:latin typeface="Liberation Serif" panose="02020603050405020304" pitchFamily="18" charset="0"/>
              </a:rPr>
              <a:t>254 определения </a:t>
            </a:r>
            <a:r>
              <a:rPr lang="ru-RU" sz="1600" dirty="0">
                <a:latin typeface="Liberation Serif" panose="02020603050405020304" pitchFamily="18" charset="0"/>
              </a:rPr>
              <a:t>об отказе в возбуждении дела об административном правонарушении.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129C38C-9F05-4832-A2D9-8E93A1312AFC}" type="slidenum">
              <a:rPr lang="ru-RU" smtClean="0"/>
              <a:pPr algn="ctr"/>
              <a:t>13</a:t>
            </a:fld>
            <a:endParaRPr lang="ru-RU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BFA6F60C-A614-4B25-8133-D083751141F0}"/>
              </a:ext>
            </a:extLst>
          </p:cNvPr>
          <p:cNvSpPr txBox="1">
            <a:spLocks/>
          </p:cNvSpPr>
          <p:nvPr/>
        </p:nvSpPr>
        <p:spPr>
          <a:xfrm>
            <a:off x="6151265" y="3344620"/>
            <a:ext cx="1666527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400" b="1" dirty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4400" b="1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endParaRPr lang="ru-RU" sz="6000" b="1" dirty="0">
              <a:solidFill>
                <a:srgbClr val="D2533C"/>
              </a:solidFill>
              <a:latin typeface="Liberation Serif" pitchFamily="18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74B0AAF-CABD-4E85-AC89-D136B0F09C90}"/>
              </a:ext>
            </a:extLst>
          </p:cNvPr>
          <p:cNvCxnSpPr/>
          <p:nvPr/>
        </p:nvCxnSpPr>
        <p:spPr>
          <a:xfrm>
            <a:off x="0" y="6669360"/>
            <a:ext cx="9144000" cy="0"/>
          </a:xfrm>
          <a:prstGeom prst="line">
            <a:avLst/>
          </a:prstGeom>
          <a:ln w="38100">
            <a:solidFill>
              <a:srgbClr val="D2533C"/>
            </a:solidFill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CF779F3E-80B6-4A9A-9ECD-63D1BD0CADDF}"/>
              </a:ext>
            </a:extLst>
          </p:cNvPr>
          <p:cNvCxnSpPr/>
          <p:nvPr/>
        </p:nvCxnSpPr>
        <p:spPr>
          <a:xfrm>
            <a:off x="23075" y="3987431"/>
            <a:ext cx="9144000" cy="0"/>
          </a:xfrm>
          <a:prstGeom prst="line">
            <a:avLst/>
          </a:prstGeom>
          <a:ln w="38100">
            <a:solidFill>
              <a:srgbClr val="D2533C"/>
            </a:solidFill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3CE887E6-6198-4722-8C53-E201A35B1A20}"/>
              </a:ext>
            </a:extLst>
          </p:cNvPr>
          <p:cNvSpPr/>
          <p:nvPr/>
        </p:nvSpPr>
        <p:spPr>
          <a:xfrm>
            <a:off x="3735771" y="4218070"/>
            <a:ext cx="1315120" cy="386155"/>
          </a:xfrm>
          <a:prstGeom prst="right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1E3CA6BD-A0B1-4E5E-9B22-C72C5236D5F0}"/>
              </a:ext>
            </a:extLst>
          </p:cNvPr>
          <p:cNvSpPr/>
          <p:nvPr/>
        </p:nvSpPr>
        <p:spPr>
          <a:xfrm>
            <a:off x="5406260" y="4179792"/>
            <a:ext cx="1697365" cy="899448"/>
          </a:xfrm>
          <a:prstGeom prst="roundRect">
            <a:avLst/>
          </a:prstGeom>
          <a:noFill/>
          <a:ln>
            <a:solidFill>
              <a:srgbClr val="0879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: скругленные углы 15">
            <a:extLst>
              <a:ext uri="{FF2B5EF4-FFF2-40B4-BE49-F238E27FC236}">
                <a16:creationId xmlns:a16="http://schemas.microsoft.com/office/drawing/2014/main" id="{1E3CA6BD-A0B1-4E5E-9B22-C72C5236D5F0}"/>
              </a:ext>
            </a:extLst>
          </p:cNvPr>
          <p:cNvSpPr/>
          <p:nvPr/>
        </p:nvSpPr>
        <p:spPr>
          <a:xfrm>
            <a:off x="1563789" y="4144056"/>
            <a:ext cx="1903323" cy="955517"/>
          </a:xfrm>
          <a:prstGeom prst="roundRect">
            <a:avLst/>
          </a:prstGeom>
          <a:noFill/>
          <a:ln>
            <a:solidFill>
              <a:srgbClr val="0879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6A459924-3FE9-4E0F-AD55-3E8427589A82}"/>
              </a:ext>
            </a:extLst>
          </p:cNvPr>
          <p:cNvSpPr txBox="1">
            <a:spLocks/>
          </p:cNvSpPr>
          <p:nvPr/>
        </p:nvSpPr>
        <p:spPr>
          <a:xfrm>
            <a:off x="5352156" y="4236835"/>
            <a:ext cx="1805572" cy="589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1400" b="1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ДЕПАРТАМЕНТ</a:t>
            </a:r>
            <a:endParaRPr lang="ru-RU" sz="1600" b="1" dirty="0">
              <a:solidFill>
                <a:srgbClr val="D2533C"/>
              </a:solidFill>
              <a:latin typeface="Liberation Serif" pitchFamily="18" charset="0"/>
            </a:endParaRP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5276B7CC-6C2F-42CE-9F88-01F44C58D64A}"/>
              </a:ext>
            </a:extLst>
          </p:cNvPr>
          <p:cNvSpPr txBox="1">
            <a:spLocks/>
          </p:cNvSpPr>
          <p:nvPr/>
        </p:nvSpPr>
        <p:spPr>
          <a:xfrm>
            <a:off x="1560575" y="4206291"/>
            <a:ext cx="1903323" cy="807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1400" b="1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ПРАВОХРАНИТЕЛЬНЫЕ</a:t>
            </a:r>
          </a:p>
          <a:p>
            <a:pPr algn="ctr"/>
            <a:r>
              <a:rPr lang="ru-RU" sz="1400" b="1" dirty="0">
                <a:solidFill>
                  <a:srgbClr val="000000"/>
                </a:solidFill>
                <a:latin typeface="Times New Roman"/>
              </a:rPr>
              <a:t>ОРГАНЫ </a:t>
            </a:r>
          </a:p>
          <a:p>
            <a:pPr algn="ctr"/>
            <a:endParaRPr lang="ru-RU" sz="1400" b="1" dirty="0">
              <a:solidFill>
                <a:srgbClr val="000000"/>
              </a:solidFill>
              <a:latin typeface="Times New Roman"/>
            </a:endParaRPr>
          </a:p>
          <a:p>
            <a:pPr algn="ctr"/>
            <a:r>
              <a:rPr lang="ru-RU" sz="1400" b="1" dirty="0">
                <a:solidFill>
                  <a:srgbClr val="000000"/>
                </a:solidFill>
                <a:latin typeface="Times New Roman"/>
              </a:rPr>
              <a:t>ПРОКУРАТУРА</a:t>
            </a:r>
            <a:endParaRPr lang="ru-RU" sz="1600" b="1" dirty="0">
              <a:solidFill>
                <a:srgbClr val="D2533C"/>
              </a:solidFill>
              <a:latin typeface="Liberation Serif" pitchFamily="18" charset="0"/>
            </a:endParaRPr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57A663C4-E83A-4172-BDF0-F302E6772291}"/>
              </a:ext>
            </a:extLst>
          </p:cNvPr>
          <p:cNvSpPr txBox="1">
            <a:spLocks/>
          </p:cNvSpPr>
          <p:nvPr/>
        </p:nvSpPr>
        <p:spPr>
          <a:xfrm>
            <a:off x="3546168" y="4416528"/>
            <a:ext cx="1695991" cy="807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1400" b="1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600" b="1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278 </a:t>
            </a:r>
            <a:endParaRPr lang="ru-RU" sz="2600" b="1" dirty="0">
              <a:solidFill>
                <a:srgbClr val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rgbClr val="000000"/>
                </a:solidFill>
                <a:latin typeface="Times New Roman"/>
              </a:rPr>
              <a:t>МАТЕРИАЛОВ  КУСП</a:t>
            </a:r>
            <a:endParaRPr lang="ru-RU" sz="1600" b="1" dirty="0">
              <a:solidFill>
                <a:srgbClr val="D2533C"/>
              </a:solidFill>
              <a:latin typeface="Liberation Serif" pitchFamily="18" charset="0"/>
            </a:endParaRPr>
          </a:p>
        </p:txBody>
      </p:sp>
      <p:sp>
        <p:nvSpPr>
          <p:cNvPr id="24" name="Прямоугольник: скругленные углы 15">
            <a:extLst>
              <a:ext uri="{FF2B5EF4-FFF2-40B4-BE49-F238E27FC236}">
                <a16:creationId xmlns:a16="http://schemas.microsoft.com/office/drawing/2014/main" id="{895EF607-3EAC-46D0-99A6-5AABEB42F556}"/>
              </a:ext>
            </a:extLst>
          </p:cNvPr>
          <p:cNvSpPr/>
          <p:nvPr/>
        </p:nvSpPr>
        <p:spPr>
          <a:xfrm>
            <a:off x="184317" y="5672641"/>
            <a:ext cx="1903323" cy="648692"/>
          </a:xfrm>
          <a:prstGeom prst="roundRect">
            <a:avLst/>
          </a:prstGeom>
          <a:noFill/>
          <a:ln>
            <a:solidFill>
              <a:srgbClr val="0879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8E5E717B-5EC0-439C-82D5-0BFF9CEE1C72}"/>
              </a:ext>
            </a:extLst>
          </p:cNvPr>
          <p:cNvSpPr txBox="1">
            <a:spLocks/>
          </p:cNvSpPr>
          <p:nvPr/>
        </p:nvSpPr>
        <p:spPr>
          <a:xfrm>
            <a:off x="184317" y="5447342"/>
            <a:ext cx="1903323" cy="807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1400" b="1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12  </a:t>
            </a:r>
            <a:r>
              <a:rPr lang="ru-RU" sz="14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ПРОТОКОЛОВ</a:t>
            </a:r>
            <a:endParaRPr lang="ru-RU" sz="1600" b="1" dirty="0">
              <a:solidFill>
                <a:srgbClr val="D2533C"/>
              </a:solidFill>
              <a:latin typeface="Liberation Serif" pitchFamily="18" charset="0"/>
            </a:endParaRPr>
          </a:p>
        </p:txBody>
      </p:sp>
      <p:sp>
        <p:nvSpPr>
          <p:cNvPr id="26" name="Прямоугольник: скругленные углы 15">
            <a:extLst>
              <a:ext uri="{FF2B5EF4-FFF2-40B4-BE49-F238E27FC236}">
                <a16:creationId xmlns:a16="http://schemas.microsoft.com/office/drawing/2014/main" id="{0385C2CE-B162-4B81-A9C6-9575C326C95C}"/>
              </a:ext>
            </a:extLst>
          </p:cNvPr>
          <p:cNvSpPr/>
          <p:nvPr/>
        </p:nvSpPr>
        <p:spPr>
          <a:xfrm>
            <a:off x="2384225" y="5672850"/>
            <a:ext cx="2206364" cy="648692"/>
          </a:xfrm>
          <a:prstGeom prst="roundRect">
            <a:avLst/>
          </a:prstGeom>
          <a:noFill/>
          <a:ln>
            <a:solidFill>
              <a:srgbClr val="0879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Заголовок 1">
            <a:extLst>
              <a:ext uri="{FF2B5EF4-FFF2-40B4-BE49-F238E27FC236}">
                <a16:creationId xmlns:a16="http://schemas.microsoft.com/office/drawing/2014/main" id="{DD17C843-F11D-495E-84A9-E8E9127DF313}"/>
              </a:ext>
            </a:extLst>
          </p:cNvPr>
          <p:cNvSpPr txBox="1">
            <a:spLocks/>
          </p:cNvSpPr>
          <p:nvPr/>
        </p:nvSpPr>
        <p:spPr>
          <a:xfrm>
            <a:off x="2246888" y="5413987"/>
            <a:ext cx="2434020" cy="899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1400" b="1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11 </a:t>
            </a:r>
            <a:r>
              <a:rPr lang="ru-RU" sz="14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ПОСТАНОВЛЕНИЙ</a:t>
            </a:r>
            <a:endParaRPr lang="ru-RU" sz="1600" b="1" dirty="0">
              <a:solidFill>
                <a:srgbClr val="D2533C"/>
              </a:solidFill>
              <a:latin typeface="Liberation Serif" pitchFamily="18" charset="0"/>
            </a:endParaRPr>
          </a:p>
        </p:txBody>
      </p:sp>
      <p:sp>
        <p:nvSpPr>
          <p:cNvPr id="28" name="Прямоугольник: скругленные углы 15">
            <a:extLst>
              <a:ext uri="{FF2B5EF4-FFF2-40B4-BE49-F238E27FC236}">
                <a16:creationId xmlns:a16="http://schemas.microsoft.com/office/drawing/2014/main" id="{BE8E8389-DB8E-4E8A-B4C3-4865660729B5}"/>
              </a:ext>
            </a:extLst>
          </p:cNvPr>
          <p:cNvSpPr/>
          <p:nvPr/>
        </p:nvSpPr>
        <p:spPr>
          <a:xfrm>
            <a:off x="7051450" y="5624929"/>
            <a:ext cx="1903323" cy="759813"/>
          </a:xfrm>
          <a:prstGeom prst="roundRect">
            <a:avLst/>
          </a:prstGeom>
          <a:noFill/>
          <a:ln>
            <a:solidFill>
              <a:srgbClr val="0879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Заголовок 1">
            <a:extLst>
              <a:ext uri="{FF2B5EF4-FFF2-40B4-BE49-F238E27FC236}">
                <a16:creationId xmlns:a16="http://schemas.microsoft.com/office/drawing/2014/main" id="{D56B5A4E-355D-4060-AFDF-149AE3BD4110}"/>
              </a:ext>
            </a:extLst>
          </p:cNvPr>
          <p:cNvSpPr txBox="1">
            <a:spLocks/>
          </p:cNvSpPr>
          <p:nvPr/>
        </p:nvSpPr>
        <p:spPr>
          <a:xfrm>
            <a:off x="7051449" y="5508465"/>
            <a:ext cx="1903323" cy="807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1400" b="1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254 </a:t>
            </a:r>
            <a:r>
              <a:rPr lang="ru-RU" sz="14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ОПРЕДЕЛЕНИЙ</a:t>
            </a:r>
          </a:p>
          <a:p>
            <a:pPr algn="ctr"/>
            <a:r>
              <a:rPr lang="ru-RU" sz="1400" b="1" dirty="0">
                <a:solidFill>
                  <a:srgbClr val="000000"/>
                </a:solidFill>
                <a:latin typeface="Times New Roman"/>
              </a:rPr>
              <a:t>ОБ  ОТКАЗЕ</a:t>
            </a:r>
            <a:endParaRPr lang="ru-RU" sz="1600" b="1" dirty="0">
              <a:solidFill>
                <a:srgbClr val="D2533C"/>
              </a:solidFill>
              <a:latin typeface="Liberation Serif" pitchFamily="18" charset="0"/>
            </a:endParaRPr>
          </a:p>
        </p:txBody>
      </p: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1E8B7D88-D621-4A57-AAF8-2799872E2B99}"/>
              </a:ext>
            </a:extLst>
          </p:cNvPr>
          <p:cNvCxnSpPr>
            <a:cxnSpLocks/>
          </p:cNvCxnSpPr>
          <p:nvPr/>
        </p:nvCxnSpPr>
        <p:spPr>
          <a:xfrm flipH="1">
            <a:off x="2267744" y="5124052"/>
            <a:ext cx="3312368" cy="393180"/>
          </a:xfrm>
          <a:prstGeom prst="straightConnector1">
            <a:avLst/>
          </a:prstGeom>
          <a:ln w="38100">
            <a:solidFill>
              <a:srgbClr val="D2533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: скругленные углы 15">
            <a:extLst>
              <a:ext uri="{FF2B5EF4-FFF2-40B4-BE49-F238E27FC236}">
                <a16:creationId xmlns:a16="http://schemas.microsoft.com/office/drawing/2014/main" id="{2084F97C-7EF2-4014-AF14-206B2F267859}"/>
              </a:ext>
            </a:extLst>
          </p:cNvPr>
          <p:cNvSpPr/>
          <p:nvPr/>
        </p:nvSpPr>
        <p:spPr>
          <a:xfrm>
            <a:off x="4887174" y="5552853"/>
            <a:ext cx="1903323" cy="841562"/>
          </a:xfrm>
          <a:prstGeom prst="roundRect">
            <a:avLst/>
          </a:prstGeom>
          <a:noFill/>
          <a:ln>
            <a:solidFill>
              <a:srgbClr val="0879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Заголовок 1">
            <a:extLst>
              <a:ext uri="{FF2B5EF4-FFF2-40B4-BE49-F238E27FC236}">
                <a16:creationId xmlns:a16="http://schemas.microsoft.com/office/drawing/2014/main" id="{339FE0BA-BAF6-454C-858C-FBF5F05FEBC0}"/>
              </a:ext>
            </a:extLst>
          </p:cNvPr>
          <p:cNvSpPr txBox="1">
            <a:spLocks/>
          </p:cNvSpPr>
          <p:nvPr/>
        </p:nvSpPr>
        <p:spPr>
          <a:xfrm>
            <a:off x="4753216" y="5285288"/>
            <a:ext cx="2231316" cy="10994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ru-RU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1400" b="1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88  </a:t>
            </a:r>
            <a:r>
              <a:rPr lang="ru-RU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ТЫСЯЧ</a:t>
            </a:r>
          </a:p>
          <a:p>
            <a:pPr algn="ctr">
              <a:lnSpc>
                <a:spcPct val="120000"/>
              </a:lnSpc>
            </a:pPr>
            <a:r>
              <a:rPr lang="ru-RU" sz="1400" b="1" dirty="0">
                <a:solidFill>
                  <a:srgbClr val="000000"/>
                </a:solidFill>
                <a:latin typeface="Times New Roman"/>
              </a:rPr>
              <a:t>ОБЩАЯ СУММА </a:t>
            </a:r>
          </a:p>
          <a:p>
            <a:pPr algn="ctr">
              <a:lnSpc>
                <a:spcPct val="120000"/>
              </a:lnSpc>
            </a:pPr>
            <a:r>
              <a:rPr lang="ru-RU" sz="1400" b="1" dirty="0">
                <a:solidFill>
                  <a:srgbClr val="000000"/>
                </a:solidFill>
                <a:latin typeface="Times New Roman"/>
              </a:rPr>
              <a:t>ШТРАФОВ</a:t>
            </a:r>
            <a:endParaRPr lang="ru-RU" sz="1600" b="1" dirty="0">
              <a:solidFill>
                <a:srgbClr val="D2533C"/>
              </a:solidFill>
              <a:latin typeface="Liberation Serif" pitchFamily="18" charset="0"/>
            </a:endParaRPr>
          </a:p>
        </p:txBody>
      </p: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F3ED8437-8CE4-4A2F-9601-BC35855620E3}"/>
              </a:ext>
            </a:extLst>
          </p:cNvPr>
          <p:cNvCxnSpPr>
            <a:cxnSpLocks/>
          </p:cNvCxnSpPr>
          <p:nvPr/>
        </p:nvCxnSpPr>
        <p:spPr>
          <a:xfrm>
            <a:off x="7143776" y="5099573"/>
            <a:ext cx="1089350" cy="428083"/>
          </a:xfrm>
          <a:prstGeom prst="straightConnector1">
            <a:avLst/>
          </a:prstGeom>
          <a:ln w="38100">
            <a:solidFill>
              <a:srgbClr val="D2533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45BE30E3-AE23-4CF4-8AE4-6C7A03BA0CDF}"/>
              </a:ext>
            </a:extLst>
          </p:cNvPr>
          <p:cNvCxnSpPr>
            <a:cxnSpLocks/>
          </p:cNvCxnSpPr>
          <p:nvPr/>
        </p:nvCxnSpPr>
        <p:spPr>
          <a:xfrm>
            <a:off x="2116604" y="6012494"/>
            <a:ext cx="224229" cy="0"/>
          </a:xfrm>
          <a:prstGeom prst="straightConnector1">
            <a:avLst/>
          </a:prstGeom>
          <a:ln w="38100">
            <a:solidFill>
              <a:srgbClr val="D2533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D0948D05-9A7F-41BD-AB3E-FA32E22EF00A}"/>
              </a:ext>
            </a:extLst>
          </p:cNvPr>
          <p:cNvCxnSpPr>
            <a:cxnSpLocks/>
          </p:cNvCxnSpPr>
          <p:nvPr/>
        </p:nvCxnSpPr>
        <p:spPr>
          <a:xfrm>
            <a:off x="4640970" y="6014713"/>
            <a:ext cx="224229" cy="0"/>
          </a:xfrm>
          <a:prstGeom prst="straightConnector1">
            <a:avLst/>
          </a:prstGeom>
          <a:ln w="38100">
            <a:solidFill>
              <a:srgbClr val="D2533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1762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7472"/>
            <a:ext cx="8229600" cy="561248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1400" b="1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1400" b="1" dirty="0">
                <a:solidFill>
                  <a:srgbClr val="C00000"/>
                </a:solidFill>
                <a:latin typeface="Liberation Serif" panose="02020603050405020304" pitchFamily="18" charset="0"/>
                <a:ea typeface="Times New Roman"/>
              </a:rPr>
              <a:t>Участие в проверочных мероприятиях прокуратуры Свердловской </a:t>
            </a:r>
            <a:r>
              <a:rPr lang="ru-RU" sz="1400" b="1" dirty="0" smtClean="0">
                <a:solidFill>
                  <a:srgbClr val="C00000"/>
                </a:solidFill>
                <a:latin typeface="Liberation Serif" panose="02020603050405020304" pitchFamily="18" charset="0"/>
                <a:ea typeface="Times New Roman"/>
              </a:rPr>
              <a:t>области (дополнительная информация) </a:t>
            </a:r>
            <a:endParaRPr lang="ru-RU" sz="1400" b="1" dirty="0">
              <a:solidFill>
                <a:srgbClr val="C00000"/>
              </a:solidFill>
              <a:latin typeface="Liberation Serif" panose="02020603050405020304" pitchFamily="18" charset="0"/>
              <a:ea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24264"/>
          </a:xfrm>
        </p:spPr>
        <p:txBody>
          <a:bodyPr>
            <a:normAutofit/>
          </a:bodyPr>
          <a:lstStyle/>
          <a:p>
            <a:pPr lvl="1" indent="450000" algn="just">
              <a:spcBef>
                <a:spcPts val="0"/>
              </a:spcBef>
            </a:pPr>
            <a:endParaRPr lang="ru-RU" sz="1600" dirty="0">
              <a:latin typeface="Liberation Serif" panose="02020603050405020304" pitchFamily="18" charset="0"/>
            </a:endParaRPr>
          </a:p>
          <a:p>
            <a:pPr lvl="1" indent="450000" algn="just">
              <a:spcBef>
                <a:spcPts val="0"/>
              </a:spcBef>
            </a:pPr>
            <a:r>
              <a:rPr lang="ru-RU" sz="1600" dirty="0">
                <a:latin typeface="Liberation Serif" panose="02020603050405020304" pitchFamily="18" charset="0"/>
              </a:rPr>
              <a:t>Должностные лица Департамента в </a:t>
            </a:r>
            <a:r>
              <a:rPr lang="ru-RU" sz="1600" dirty="0" smtClean="0">
                <a:latin typeface="Liberation Serif" panose="02020603050405020304" pitchFamily="18" charset="0"/>
              </a:rPr>
              <a:t>2024 </a:t>
            </a:r>
            <a:r>
              <a:rPr lang="ru-RU" sz="1600" dirty="0">
                <a:latin typeface="Liberation Serif" panose="02020603050405020304" pitchFamily="18" charset="0"/>
              </a:rPr>
              <a:t>году приняли участие в </a:t>
            </a:r>
            <a:r>
              <a:rPr lang="ru-RU" sz="1600" dirty="0" smtClean="0">
                <a:latin typeface="Liberation Serif" panose="02020603050405020304" pitchFamily="18" charset="0"/>
              </a:rPr>
              <a:t>3 проверочных </a:t>
            </a:r>
            <a:r>
              <a:rPr lang="ru-RU" sz="1600" dirty="0">
                <a:latin typeface="Liberation Serif" panose="02020603050405020304" pitchFamily="18" charset="0"/>
              </a:rPr>
              <a:t>мероприятиях в отношении контролируемых лиц по вопросам соблюдения обязательных требований в области обращения с животными, проводимых органами прокуратуры Свердловской области. Информация </a:t>
            </a:r>
            <a:r>
              <a:rPr lang="ru-RU" sz="1600" dirty="0" smtClean="0">
                <a:latin typeface="Liberation Serif" panose="02020603050405020304" pitchFamily="18" charset="0"/>
              </a:rPr>
              <a:t> </a:t>
            </a:r>
            <a:r>
              <a:rPr lang="ru-RU" sz="1600" dirty="0">
                <a:latin typeface="Liberation Serif" panose="02020603050405020304" pitchFamily="18" charset="0"/>
              </a:rPr>
              <a:t>о выявленных нарушениях направлена в органы прокуратуры Свердловской области для принятия мер прокурорского реагирования. </a:t>
            </a:r>
            <a:endParaRPr lang="ru-RU" sz="1600" dirty="0" smtClean="0">
              <a:latin typeface="Liberation Serif" panose="02020603050405020304" pitchFamily="18" charset="0"/>
            </a:endParaRPr>
          </a:p>
          <a:p>
            <a:pPr lvl="1" indent="450000" algn="just">
              <a:spcBef>
                <a:spcPts val="0"/>
              </a:spcBef>
            </a:pPr>
            <a:r>
              <a:rPr lang="ru-RU" sz="1600" dirty="0" smtClean="0">
                <a:latin typeface="Liberation Serif" panose="02020603050405020304" pitchFamily="18" charset="0"/>
              </a:rPr>
              <a:t>Рассмотрев материалы проверок, поступившие из прокуратуры, </a:t>
            </a:r>
            <a:r>
              <a:rPr lang="ru-RU" sz="1600" dirty="0">
                <a:latin typeface="Liberation Serif" panose="02020603050405020304" pitchFamily="18" charset="0"/>
              </a:rPr>
              <a:t>Департаментом </a:t>
            </a:r>
            <a:r>
              <a:rPr lang="ru-RU" sz="1600" dirty="0" smtClean="0">
                <a:latin typeface="Liberation Serif" panose="02020603050405020304" pitchFamily="18" charset="0"/>
              </a:rPr>
              <a:t>вынесено 2 постановления о назначении </a:t>
            </a:r>
            <a:r>
              <a:rPr lang="ru-RU" sz="1600" dirty="0">
                <a:latin typeface="Liberation Serif" panose="02020603050405020304" pitchFamily="18" charset="0"/>
              </a:rPr>
              <a:t>административного </a:t>
            </a:r>
            <a:r>
              <a:rPr lang="ru-RU" sz="1600" dirty="0" smtClean="0">
                <a:latin typeface="Liberation Serif" panose="02020603050405020304" pitchFamily="18" charset="0"/>
              </a:rPr>
              <a:t>наказания                                      по части 1 статьи </a:t>
            </a:r>
            <a:r>
              <a:rPr lang="ru-RU" sz="1600" dirty="0">
                <a:latin typeface="Liberation Serif" panose="02020603050405020304" pitchFamily="18" charset="0"/>
              </a:rPr>
              <a:t>8.54 КоАП РФ, </a:t>
            </a:r>
            <a:r>
              <a:rPr lang="ru-RU" sz="1600" dirty="0" smtClean="0">
                <a:latin typeface="Liberation Serif" panose="02020603050405020304" pitchFamily="18" charset="0"/>
              </a:rPr>
              <a:t>общая </a:t>
            </a:r>
            <a:r>
              <a:rPr lang="ru-RU" sz="1600" dirty="0">
                <a:latin typeface="Liberation Serif" panose="02020603050405020304" pitchFamily="18" charset="0"/>
              </a:rPr>
              <a:t>сумма наложенных административных штрафов составила </a:t>
            </a:r>
            <a:r>
              <a:rPr lang="ru-RU" sz="1600" dirty="0" smtClean="0">
                <a:latin typeface="Liberation Serif" panose="02020603050405020304" pitchFamily="18" charset="0"/>
              </a:rPr>
              <a:t>  60 тыс</a:t>
            </a:r>
            <a:r>
              <a:rPr lang="ru-RU" sz="1600" dirty="0">
                <a:latin typeface="Liberation Serif" panose="02020603050405020304" pitchFamily="18" charset="0"/>
              </a:rPr>
              <a:t>. руб</a:t>
            </a:r>
            <a:r>
              <a:rPr lang="ru-RU" sz="1600" dirty="0" smtClean="0">
                <a:latin typeface="Liberation Serif" panose="02020603050405020304" pitchFamily="18" charset="0"/>
              </a:rPr>
              <a:t>. </a:t>
            </a:r>
            <a:endParaRPr lang="en-US" sz="1600" dirty="0">
              <a:latin typeface="Liberation Serif" panose="02020603050405020304" pitchFamily="18" charset="0"/>
            </a:endParaRPr>
          </a:p>
          <a:p>
            <a:pPr lvl="1" indent="450000" algn="just">
              <a:spcBef>
                <a:spcPts val="0"/>
              </a:spcBef>
            </a:pPr>
            <a:endParaRPr lang="ru-RU" sz="1800" dirty="0">
              <a:latin typeface="Liberation Serif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29C38C-9F05-4832-A2D9-8E93A1312AFC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F2D042B-82EB-4572-8304-9A50469EB4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51" y="4496945"/>
            <a:ext cx="1595844" cy="1595844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BFA6F60C-A614-4B25-8133-D083751141F0}"/>
              </a:ext>
            </a:extLst>
          </p:cNvPr>
          <p:cNvSpPr txBox="1">
            <a:spLocks/>
          </p:cNvSpPr>
          <p:nvPr/>
        </p:nvSpPr>
        <p:spPr>
          <a:xfrm>
            <a:off x="-11978" y="4636478"/>
            <a:ext cx="1666527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  <a:t/>
            </a:r>
            <a:br>
              <a:rPr kumimoji="0" lang="ru-RU" sz="4400" b="1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</a:br>
            <a:r>
              <a:rPr kumimoji="0" lang="ru-RU" sz="44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  <a:t>3</a:t>
            </a:r>
            <a:endParaRPr kumimoji="0" lang="ru-RU" sz="6000" b="1" i="0" u="none" strike="noStrike" kern="1200" cap="none" spc="-100" normalizeH="0" baseline="0" noProof="0" dirty="0">
              <a:ln>
                <a:noFill/>
              </a:ln>
              <a:solidFill>
                <a:srgbClr val="808DA0">
                  <a:lumMod val="75000"/>
                </a:srgbClr>
              </a:solidFill>
              <a:effectLst/>
              <a:uLnTx/>
              <a:uFillTx/>
              <a:latin typeface="Liberation Serif" pitchFamily="18" charset="0"/>
              <a:ea typeface="+mj-ea"/>
              <a:cs typeface="+mj-cs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74B0AAF-CABD-4E85-AC89-D136B0F09C90}"/>
              </a:ext>
            </a:extLst>
          </p:cNvPr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CF779F3E-80B6-4A9A-9ECD-63D1BD0CADDF}"/>
              </a:ext>
            </a:extLst>
          </p:cNvPr>
          <p:cNvCxnSpPr/>
          <p:nvPr/>
        </p:nvCxnSpPr>
        <p:spPr>
          <a:xfrm>
            <a:off x="0" y="4221088"/>
            <a:ext cx="9144000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3CE887E6-6198-4722-8C53-E201A35B1A20}"/>
              </a:ext>
            </a:extLst>
          </p:cNvPr>
          <p:cNvSpPr/>
          <p:nvPr/>
        </p:nvSpPr>
        <p:spPr>
          <a:xfrm>
            <a:off x="2641044" y="5017168"/>
            <a:ext cx="691906" cy="386155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Прямоугольник: скругленные углы 15">
            <a:extLst>
              <a:ext uri="{FF2B5EF4-FFF2-40B4-BE49-F238E27FC236}">
                <a16:creationId xmlns:a16="http://schemas.microsoft.com/office/drawing/2014/main" id="{1E3CA6BD-A0B1-4E5E-9B22-C72C5236D5F0}"/>
              </a:ext>
            </a:extLst>
          </p:cNvPr>
          <p:cNvSpPr/>
          <p:nvPr/>
        </p:nvSpPr>
        <p:spPr>
          <a:xfrm>
            <a:off x="6669363" y="4739019"/>
            <a:ext cx="1711672" cy="995240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5276B7CC-6C2F-42CE-9F88-01F44C58D64A}"/>
              </a:ext>
            </a:extLst>
          </p:cNvPr>
          <p:cNvSpPr txBox="1">
            <a:spLocks/>
          </p:cNvSpPr>
          <p:nvPr/>
        </p:nvSpPr>
        <p:spPr>
          <a:xfrm>
            <a:off x="6622413" y="4848093"/>
            <a:ext cx="1805572" cy="589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20000"/>
              </a:lnSpc>
              <a:spcBef>
                <a:spcPts val="0"/>
              </a:spcBef>
            </a:pPr>
            <a:r>
              <a:rPr kumimoji="0" lang="ru-RU" sz="4800" b="1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kumimoji="0" lang="ru-RU" sz="4800" b="1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kumimoji="0" lang="ru-RU" sz="48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 протокола по ч. 1 ст. 8.54</a:t>
            </a:r>
          </a:p>
          <a:p>
            <a:pPr lvl="0" algn="ctr">
              <a:lnSpc>
                <a:spcPct val="120000"/>
              </a:lnSpc>
              <a:spcBef>
                <a:spcPts val="0"/>
              </a:spcBef>
            </a:pPr>
            <a:r>
              <a:rPr lang="ru-RU" sz="4800" b="1" spc="0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60 тысяч рублей </a:t>
            </a:r>
          </a:p>
          <a:p>
            <a:pPr lvl="0" algn="ctr">
              <a:lnSpc>
                <a:spcPct val="120000"/>
              </a:lnSpc>
              <a:spcBef>
                <a:spcPts val="0"/>
              </a:spcBef>
            </a:pPr>
            <a:r>
              <a:rPr lang="ru-RU" sz="4800" b="1" spc="0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общая сумма штрафов</a:t>
            </a:r>
            <a:endParaRPr kumimoji="0" lang="ru-RU" sz="2200" b="1" i="0" u="none" strike="noStrike" kern="1200" cap="none" spc="-100" normalizeH="0" baseline="0" noProof="0" dirty="0">
              <a:ln>
                <a:noFill/>
              </a:ln>
              <a:solidFill>
                <a:srgbClr val="D2533C"/>
              </a:solidFill>
              <a:effectLst/>
              <a:uLnTx/>
              <a:uFillTx/>
              <a:latin typeface="Liberation Serif" pitchFamily="18" charset="0"/>
              <a:cs typeface="+mj-cs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8FC2037-B73C-43E0-A132-5DEAE1905E3B}"/>
              </a:ext>
            </a:extLst>
          </p:cNvPr>
          <p:cNvSpPr/>
          <p:nvPr/>
        </p:nvSpPr>
        <p:spPr>
          <a:xfrm>
            <a:off x="1442469" y="4709662"/>
            <a:ext cx="492850" cy="768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D981CB0D-9310-4399-9BBA-0CD0094BA9E2}"/>
              </a:ext>
            </a:extLst>
          </p:cNvPr>
          <p:cNvSpPr txBox="1">
            <a:spLocks/>
          </p:cNvSpPr>
          <p:nvPr/>
        </p:nvSpPr>
        <p:spPr>
          <a:xfrm>
            <a:off x="775238" y="4448602"/>
            <a:ext cx="1805572" cy="463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  <a:t/>
            </a:r>
            <a:br>
              <a:rPr kumimoji="0" lang="ru-RU" sz="700" b="1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</a:br>
            <a:r>
              <a:rPr kumimoji="0" lang="ru-RU" sz="1000" b="0" i="0" u="none" strike="noStrike" kern="1200" cap="none" spc="-10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/>
                <a:cs typeface="+mj-cs"/>
              </a:rPr>
              <a:t>Мероприяттия</a:t>
            </a:r>
            <a:endParaRPr kumimoji="0" lang="ru-RU" sz="1000" b="0" i="0" u="none" strike="noStrike" kern="1200" cap="none" spc="-100" normalizeH="0" baseline="0" noProof="0" dirty="0">
              <a:ln>
                <a:noFill/>
              </a:ln>
              <a:solidFill>
                <a:srgbClr val="D2533C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9" name="Прямоугольник: скругленные углы 15">
            <a:extLst>
              <a:ext uri="{FF2B5EF4-FFF2-40B4-BE49-F238E27FC236}">
                <a16:creationId xmlns:a16="http://schemas.microsoft.com/office/drawing/2014/main" id="{2CF1290A-E0A3-4921-94CD-D8244A7569B6}"/>
              </a:ext>
            </a:extLst>
          </p:cNvPr>
          <p:cNvSpPr/>
          <p:nvPr/>
        </p:nvSpPr>
        <p:spPr>
          <a:xfrm>
            <a:off x="3685926" y="4742438"/>
            <a:ext cx="1711672" cy="995240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4C78C30D-2566-4CA9-8AB4-2D961069A0D5}"/>
              </a:ext>
            </a:extLst>
          </p:cNvPr>
          <p:cNvSpPr txBox="1">
            <a:spLocks/>
          </p:cNvSpPr>
          <p:nvPr/>
        </p:nvSpPr>
        <p:spPr>
          <a:xfrm>
            <a:off x="3647738" y="4813443"/>
            <a:ext cx="1805572" cy="589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  <a:t/>
            </a:r>
            <a:br>
              <a:rPr kumimoji="0" lang="ru-RU" sz="1400" b="1" i="0" u="none" strike="noStrike" kern="120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</a:br>
            <a:r>
              <a:rPr kumimoji="0" lang="ru-RU" sz="14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  <a:t>Справка в </a:t>
            </a:r>
            <a:r>
              <a:rPr kumimoji="0" lang="ru-RU" sz="1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  <a:t>Прокуратуру</a:t>
            </a:r>
            <a:endParaRPr kumimoji="0" lang="ru-RU" sz="1600" b="1" i="0" u="none" strike="noStrike" kern="1200" cap="none" spc="-100" normalizeH="0" baseline="0" noProof="0" dirty="0">
              <a:ln>
                <a:noFill/>
              </a:ln>
              <a:solidFill>
                <a:srgbClr val="D2533C"/>
              </a:solidFill>
              <a:effectLst/>
              <a:uLnTx/>
              <a:uFillTx/>
              <a:latin typeface="Liberation Serif" pitchFamily="18" charset="0"/>
              <a:ea typeface="+mj-ea"/>
              <a:cs typeface="+mj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6AEB6E4-7880-451A-BFBC-119DDEED3E5B}"/>
              </a:ext>
            </a:extLst>
          </p:cNvPr>
          <p:cNvSpPr/>
          <p:nvPr/>
        </p:nvSpPr>
        <p:spPr>
          <a:xfrm>
            <a:off x="5617946" y="4437113"/>
            <a:ext cx="88678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iberation Serif" panose="02020603050405020304" pitchFamily="18" charset="0"/>
                <a:ea typeface="Times New Roman"/>
                <a:cs typeface="+mn-cs"/>
              </a:rPr>
              <a:t>=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765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48072"/>
          </a:xfrm>
        </p:spPr>
        <p:txBody>
          <a:bodyPr>
            <a:noAutofit/>
          </a:bodyPr>
          <a:lstStyle/>
          <a:p>
            <a:pPr indent="449580" algn="ctr"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Calibri"/>
              </a:rPr>
              <a:t/>
            </a:r>
            <a:br>
              <a:rPr lang="ru-RU" sz="2000" b="1" dirty="0">
                <a:solidFill>
                  <a:srgbClr val="000000"/>
                </a:solidFill>
                <a:latin typeface="Times New Roman"/>
                <a:ea typeface="Calibri"/>
              </a:rPr>
            </a:br>
            <a:r>
              <a:rPr lang="ru-RU" sz="1400" b="1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Организация регионального государственного контроля (надзора) в области</a:t>
            </a:r>
            <a:br>
              <a:rPr lang="ru-RU" sz="1400" b="1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400" b="1" dirty="0">
                <a:solidFill>
                  <a:srgbClr val="C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обращения с животными</a:t>
            </a:r>
            <a:r>
              <a:rPr lang="ru-RU" sz="1400" dirty="0">
                <a:solidFill>
                  <a:srgbClr val="D2533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1400" dirty="0">
                <a:solidFill>
                  <a:srgbClr val="D2533C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endParaRPr lang="ru-RU" sz="1400" dirty="0">
              <a:solidFill>
                <a:srgbClr val="D2533C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980728"/>
            <a:ext cx="7992888" cy="5544616"/>
          </a:xfrm>
        </p:spPr>
        <p:txBody>
          <a:bodyPr>
            <a:no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800" dirty="0">
                <a:latin typeface="Liberation Serif" panose="02020603050405020304" pitchFamily="18" charset="0"/>
                <a:ea typeface="Times New Roman" panose="02020603050405020304" pitchFamily="18" charset="0"/>
                <a:cs typeface="Liberation Serif" panose="02020603050405020304" pitchFamily="18" charset="0"/>
              </a:rPr>
              <a:t>Департамент ветеринарии Свердловской области (далее – Департамент) осуществляет на территории Свердловской области региональный государственный контроль (надзор) в области обращения с животными в</a:t>
            </a:r>
            <a:r>
              <a:rPr lang="en-US" sz="1800" dirty="0">
                <a:latin typeface="Liberation Serif" panose="02020603050405020304" pitchFamily="18" charset="0"/>
                <a:ea typeface="Times New Roman" panose="02020603050405020304" pitchFamily="18" charset="0"/>
                <a:cs typeface="Liberation Serif" panose="02020603050405020304" pitchFamily="18" charset="0"/>
              </a:rPr>
              <a:t> </a:t>
            </a:r>
            <a:r>
              <a:rPr lang="ru-RU" sz="1800" dirty="0">
                <a:latin typeface="Liberation Serif" panose="02020603050405020304" pitchFamily="18" charset="0"/>
                <a:ea typeface="Times New Roman" panose="02020603050405020304" pitchFamily="18" charset="0"/>
                <a:cs typeface="Liberation Serif" panose="02020603050405020304" pitchFamily="18" charset="0"/>
              </a:rPr>
              <a:t>отношении граждан-владельцев животных, осуществляющих содержание домашних животных, организаций (юридические лица, индивидуальные предприниматели) (далее – контролируемые лица), осуществляющих деятельность по содержанию и использованию животных,</a:t>
            </a:r>
            <a:r>
              <a:rPr lang="ru-RU" sz="1800" kern="150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dirty="0">
                <a:latin typeface="Liberation Serif" panose="02020603050405020304" pitchFamily="18" charset="0"/>
                <a:ea typeface="Times New Roman" panose="02020603050405020304" pitchFamily="18" charset="0"/>
                <a:cs typeface="Liberation Serif" panose="02020603050405020304" pitchFamily="18" charset="0"/>
              </a:rPr>
              <a:t>в том числе животных без владельцев.</a:t>
            </a:r>
            <a:endParaRPr lang="ru-RU" sz="1800" dirty="0">
              <a:latin typeface="Liberation Serif" panose="02020603050405020304" pitchFamily="18" charset="0"/>
              <a:ea typeface="Times New Roman" panose="02020603050405020304" pitchFamily="18" charset="0"/>
            </a:endParaRPr>
          </a:p>
          <a:p>
            <a:pPr indent="449580" algn="just"/>
            <a:endParaRPr lang="ru-RU" sz="1600" dirty="0">
              <a:latin typeface="Liberation Serif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129C38C-9F05-4832-A2D9-8E93A1312AFC}" type="slidenum">
              <a:rPr lang="ru-RU" smtClean="0"/>
              <a:pPr algn="ctr"/>
              <a:t>2</a:t>
            </a:fld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3B9B943-EF17-4854-8BF2-E3B418CEAB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92696"/>
            <a:ext cx="5328592" cy="753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253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TextShape 1"/>
          <p:cNvSpPr txBox="1"/>
          <p:nvPr/>
        </p:nvSpPr>
        <p:spPr>
          <a:xfrm>
            <a:off x="699233" y="614800"/>
            <a:ext cx="7977223" cy="480647"/>
          </a:xfrm>
          <a:prstGeom prst="rect">
            <a:avLst/>
          </a:prstGeom>
          <a:noFill/>
          <a:ln w="12600">
            <a:noFill/>
          </a:ln>
        </p:spPr>
        <p:txBody>
          <a:bodyPr lIns="19035" tIns="19035" rIns="19035" bIns="19035" anchor="ctr">
            <a:normAutofit/>
          </a:bodyPr>
          <a:lstStyle/>
          <a:p>
            <a:pPr algn="ctr" defTabSz="914378">
              <a:lnSpc>
                <a:spcPct val="80000"/>
              </a:lnSpc>
              <a:spcBef>
                <a:spcPts val="1575"/>
              </a:spcBef>
              <a:buClr>
                <a:srgbClr val="000000"/>
              </a:buClr>
              <a:defRPr/>
            </a:pPr>
            <a:r>
              <a:rPr lang="ru-RU" sz="1400" b="1" spc="-100" dirty="0">
                <a:solidFill>
                  <a:srgbClr val="D2533C"/>
                </a:solidFill>
                <a:latin typeface="Liberation Serif" panose="02020603050405020304" pitchFamily="18" charset="0"/>
                <a:ea typeface="Times New Roman"/>
                <a:cs typeface="+mj-cs"/>
                <a:sym typeface="Arial"/>
              </a:rPr>
              <a:t>Проведение профилактических мероприятий</a:t>
            </a:r>
            <a:br>
              <a:rPr lang="ru-RU" sz="1400" b="1" spc="-100" dirty="0">
                <a:solidFill>
                  <a:srgbClr val="D2533C"/>
                </a:solidFill>
                <a:latin typeface="Liberation Serif" panose="02020603050405020304" pitchFamily="18" charset="0"/>
                <a:ea typeface="Times New Roman"/>
                <a:cs typeface="+mj-cs"/>
                <a:sym typeface="Arial"/>
              </a:rPr>
            </a:br>
            <a:endParaRPr lang="ru-RU" sz="1400" b="1" spc="-100" dirty="0">
              <a:solidFill>
                <a:srgbClr val="D2533C"/>
              </a:solidFill>
              <a:latin typeface="Liberation Serif" panose="02020603050405020304" pitchFamily="18" charset="0"/>
              <a:ea typeface="Times New Roman"/>
              <a:cs typeface="+mj-cs"/>
              <a:sym typeface="Arial"/>
            </a:endParaRPr>
          </a:p>
        </p:txBody>
      </p:sp>
      <p:grpSp>
        <p:nvGrpSpPr>
          <p:cNvPr id="46" name="Shape 3672"/>
          <p:cNvGrpSpPr/>
          <p:nvPr/>
        </p:nvGrpSpPr>
        <p:grpSpPr>
          <a:xfrm>
            <a:off x="797022" y="2204864"/>
            <a:ext cx="3968003" cy="785309"/>
            <a:chOff x="2833598" y="2148839"/>
            <a:chExt cx="4777815" cy="874776"/>
          </a:xfrm>
        </p:grpSpPr>
        <p:sp>
          <p:nvSpPr>
            <p:cNvPr id="47" name="Shape 3673"/>
            <p:cNvSpPr/>
            <p:nvPr/>
          </p:nvSpPr>
          <p:spPr>
            <a:xfrm>
              <a:off x="3755526" y="2148840"/>
              <a:ext cx="3855887" cy="87172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lIns="68569" tIns="34275" rIns="68569" bIns="34275" anchor="ctr" anchorCtr="0">
              <a:noAutofit/>
            </a:bodyPr>
            <a:lstStyle/>
            <a:p>
              <a:pPr algn="ctr" defTabSz="685800">
                <a:buClr>
                  <a:srgbClr val="000000"/>
                </a:buClr>
                <a:defRPr/>
              </a:pPr>
              <a:endParaRPr sz="117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Shape 3674"/>
            <p:cNvSpPr/>
            <p:nvPr/>
          </p:nvSpPr>
          <p:spPr>
            <a:xfrm>
              <a:off x="2833598" y="2148839"/>
              <a:ext cx="941320" cy="874776"/>
            </a:xfrm>
            <a:prstGeom prst="rect">
              <a:avLst/>
            </a:prstGeom>
            <a:solidFill>
              <a:srgbClr val="D2533C"/>
            </a:solidFill>
            <a:ln>
              <a:noFill/>
            </a:ln>
          </p:spPr>
          <p:txBody>
            <a:bodyPr lIns="68569" tIns="34275" rIns="68569" bIns="34275" anchor="ctr" anchorCtr="0">
              <a:noAutofit/>
            </a:bodyPr>
            <a:lstStyle/>
            <a:p>
              <a:pPr algn="ctr" defTabSz="685800">
                <a:buClr>
                  <a:srgbClr val="000000"/>
                </a:buClr>
                <a:defRPr/>
              </a:pPr>
              <a:endParaRPr sz="117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Shape 3675"/>
            <p:cNvSpPr/>
            <p:nvPr/>
          </p:nvSpPr>
          <p:spPr>
            <a:xfrm>
              <a:off x="2918218" y="2209558"/>
              <a:ext cx="750286" cy="7502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68569" tIns="34275" rIns="68569" bIns="34275" anchor="ctr" anchorCtr="0">
              <a:noAutofit/>
            </a:bodyPr>
            <a:lstStyle/>
            <a:p>
              <a:pPr algn="ctr" defTabSz="685800">
                <a:buClr>
                  <a:srgbClr val="000000"/>
                </a:buClr>
                <a:defRPr/>
              </a:pPr>
              <a:endParaRPr sz="117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" name="Shape 3676"/>
          <p:cNvGrpSpPr/>
          <p:nvPr/>
        </p:nvGrpSpPr>
        <p:grpSpPr>
          <a:xfrm>
            <a:off x="809615" y="3101162"/>
            <a:ext cx="3962866" cy="745392"/>
            <a:chOff x="2855974" y="2069840"/>
            <a:chExt cx="4755439" cy="1034248"/>
          </a:xfrm>
        </p:grpSpPr>
        <p:sp>
          <p:nvSpPr>
            <p:cNvPr id="88" name="Shape 3677"/>
            <p:cNvSpPr/>
            <p:nvPr/>
          </p:nvSpPr>
          <p:spPr>
            <a:xfrm>
              <a:off x="3755526" y="2069840"/>
              <a:ext cx="3855887" cy="10342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>
                <a:lnSpc>
                  <a:spcPct val="90000"/>
                </a:lnSpc>
                <a:defRPr/>
              </a:pPr>
              <a:endParaRPr sz="750" i="1">
                <a:solidFill>
                  <a:prstClr val="white"/>
                </a:solidFill>
                <a:latin typeface="Trebuchet MS"/>
                <a:sym typeface="Calibri"/>
              </a:endParaRPr>
            </a:p>
          </p:txBody>
        </p:sp>
        <p:sp>
          <p:nvSpPr>
            <p:cNvPr id="89" name="Shape 3678"/>
            <p:cNvSpPr/>
            <p:nvPr/>
          </p:nvSpPr>
          <p:spPr>
            <a:xfrm>
              <a:off x="2855974" y="2074935"/>
              <a:ext cx="923015" cy="1029023"/>
            </a:xfrm>
            <a:prstGeom prst="rect">
              <a:avLst/>
            </a:prstGeom>
            <a:solidFill>
              <a:srgbClr val="08797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>
                <a:lnSpc>
                  <a:spcPct val="90000"/>
                </a:lnSpc>
                <a:defRPr/>
              </a:pPr>
              <a:endParaRPr sz="750" i="1" dirty="0">
                <a:solidFill>
                  <a:prstClr val="white"/>
                </a:solidFill>
                <a:latin typeface="Trebuchet MS"/>
                <a:sym typeface="Calibri"/>
              </a:endParaRPr>
            </a:p>
          </p:txBody>
        </p:sp>
        <p:sp>
          <p:nvSpPr>
            <p:cNvPr id="90" name="Shape 3679"/>
            <p:cNvSpPr/>
            <p:nvPr/>
          </p:nvSpPr>
          <p:spPr>
            <a:xfrm>
              <a:off x="2918218" y="2209558"/>
              <a:ext cx="750286" cy="7502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>
                <a:lnSpc>
                  <a:spcPct val="90000"/>
                </a:lnSpc>
                <a:defRPr/>
              </a:pPr>
              <a:endParaRPr sz="750" i="1">
                <a:solidFill>
                  <a:prstClr val="white"/>
                </a:solidFill>
                <a:latin typeface="Trebuchet MS"/>
                <a:sym typeface="Calibri"/>
              </a:endParaRPr>
            </a:p>
          </p:txBody>
        </p:sp>
      </p:grpSp>
      <p:sp>
        <p:nvSpPr>
          <p:cNvPr id="95" name="Shape 3687"/>
          <p:cNvSpPr txBox="1"/>
          <p:nvPr/>
        </p:nvSpPr>
        <p:spPr>
          <a:xfrm>
            <a:off x="1601698" y="2184014"/>
            <a:ext cx="3121936" cy="711066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 algn="just" defTabSz="685800">
              <a:buClr>
                <a:srgbClr val="A5A5A5"/>
              </a:buClr>
              <a:buSzPct val="25000"/>
              <a:defRPr/>
            </a:pPr>
            <a:r>
              <a:rPr lang="ru-RU" sz="1125" b="1" dirty="0">
                <a:solidFill>
                  <a:prstClr val="black"/>
                </a:solidFill>
                <a:latin typeface="Liberation Serif" panose="02020603050405020304" pitchFamily="18" charset="0"/>
                <a:ea typeface="Open Sans"/>
                <a:cs typeface="Open Sans"/>
                <a:sym typeface="Open Sans"/>
              </a:rPr>
              <a:t>Информирование </a:t>
            </a:r>
          </a:p>
          <a:p>
            <a:pPr algn="just" defTabSz="685800">
              <a:buClr>
                <a:srgbClr val="A5A5A5"/>
              </a:buClr>
              <a:buSzPct val="25000"/>
              <a:defRPr/>
            </a:pPr>
            <a:r>
              <a:rPr lang="ru-RU" sz="900" b="1" dirty="0">
                <a:solidFill>
                  <a:prstClr val="black"/>
                </a:solidFill>
                <a:latin typeface="Liberation Serif" panose="02020603050405020304" pitchFamily="18" charset="0"/>
                <a:ea typeface="Open Sans"/>
                <a:cs typeface="Open Sans"/>
                <a:sym typeface="Open Sans"/>
              </a:rPr>
              <a:t>Суть: </a:t>
            </a:r>
            <a:r>
              <a:rPr lang="ru-RU" sz="900" dirty="0">
                <a:solidFill>
                  <a:prstClr val="black"/>
                </a:solidFill>
                <a:latin typeface="Liberation Serif" panose="02020603050405020304" pitchFamily="18" charset="0"/>
                <a:ea typeface="Open Sans"/>
                <a:cs typeface="Open Sans"/>
                <a:sym typeface="Open Sans"/>
              </a:rPr>
              <a:t>размещение сведений на официальном сайте Департамента</a:t>
            </a:r>
            <a:r>
              <a:rPr lang="en-US" sz="900" dirty="0">
                <a:solidFill>
                  <a:prstClr val="black"/>
                </a:solidFill>
                <a:latin typeface="Liberation Serif" panose="02020603050405020304" pitchFamily="18" charset="0"/>
                <a:ea typeface="Open Sans"/>
                <a:cs typeface="Open Sans"/>
                <a:sym typeface="Open Sans"/>
              </a:rPr>
              <a:t>,</a:t>
            </a:r>
            <a:r>
              <a:rPr lang="ru-RU" sz="900" dirty="0">
                <a:solidFill>
                  <a:prstClr val="black"/>
                </a:solidFill>
                <a:latin typeface="Liberation Serif" panose="02020603050405020304" pitchFamily="18" charset="0"/>
                <a:ea typeface="Open Sans"/>
                <a:cs typeface="Open Sans"/>
                <a:sym typeface="Open Sans"/>
              </a:rPr>
              <a:t> в средствах массовой информации, через личные кабинеты контролируемых лиц в государственных информационных системах</a:t>
            </a:r>
          </a:p>
        </p:txBody>
      </p:sp>
      <p:sp>
        <p:nvSpPr>
          <p:cNvPr id="96" name="Shape 3688"/>
          <p:cNvSpPr txBox="1"/>
          <p:nvPr/>
        </p:nvSpPr>
        <p:spPr>
          <a:xfrm>
            <a:off x="1578794" y="3072107"/>
            <a:ext cx="3117124" cy="713786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 algn="just" defTabSz="685800">
              <a:buClr>
                <a:srgbClr val="A5A5A5"/>
              </a:buClr>
              <a:buSzPct val="25000"/>
              <a:defRPr/>
            </a:pPr>
            <a:r>
              <a:rPr lang="ru-RU" sz="1125" b="1" dirty="0">
                <a:solidFill>
                  <a:prstClr val="black"/>
                </a:solidFill>
                <a:latin typeface="Liberation Serif" panose="02020603050405020304" pitchFamily="18" charset="0"/>
                <a:ea typeface="Open Sans"/>
                <a:cs typeface="Open Sans"/>
                <a:sym typeface="Open Sans"/>
              </a:rPr>
              <a:t>Объявление предостережения</a:t>
            </a:r>
          </a:p>
          <a:p>
            <a:pPr algn="just" defTabSz="685800">
              <a:buClr>
                <a:srgbClr val="A5A5A5"/>
              </a:buClr>
              <a:buSzPct val="25000"/>
              <a:defRPr/>
            </a:pPr>
            <a:r>
              <a:rPr lang="ru-RU" sz="900" b="1" dirty="0">
                <a:solidFill>
                  <a:prstClr val="black"/>
                </a:solidFill>
                <a:latin typeface="Liberation Serif" panose="02020603050405020304" pitchFamily="18" charset="0"/>
                <a:ea typeface="Open Sans"/>
                <a:cs typeface="Open Sans"/>
                <a:sym typeface="Open Sans"/>
              </a:rPr>
              <a:t>Суть: </a:t>
            </a:r>
            <a:r>
              <a:rPr lang="ru-RU" sz="900" dirty="0">
                <a:latin typeface="Liberation Serif" panose="02020603050405020304" pitchFamily="18" charset="0"/>
                <a:ea typeface="Times New Roman" panose="02020603050405020304" pitchFamily="18" charset="0"/>
              </a:rPr>
              <a:t>объявление контролируемому лицу предостережения о недопустимости нарушения обязательных требований и предложение принять меры по обеспечению соблюдения обязательных требований</a:t>
            </a:r>
            <a:endParaRPr lang="ru-RU" sz="900" dirty="0">
              <a:solidFill>
                <a:prstClr val="black"/>
              </a:solidFill>
              <a:latin typeface="Liberation Serif" panose="02020603050405020304" pitchFamily="18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100" name="Shape 3692"/>
          <p:cNvSpPr/>
          <p:nvPr/>
        </p:nvSpPr>
        <p:spPr>
          <a:xfrm>
            <a:off x="967781" y="4281049"/>
            <a:ext cx="278198" cy="23845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08000"/>
                </a:moveTo>
                <a:lnTo>
                  <a:pt x="120000" y="10800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108000"/>
                </a:lnTo>
                <a:close/>
                <a:moveTo>
                  <a:pt x="0" y="80000"/>
                </a:moveTo>
                <a:lnTo>
                  <a:pt x="120000" y="80000"/>
                </a:lnTo>
                <a:lnTo>
                  <a:pt x="120000" y="96000"/>
                </a:lnTo>
                <a:lnTo>
                  <a:pt x="0" y="96000"/>
                </a:lnTo>
                <a:lnTo>
                  <a:pt x="0" y="80000"/>
                </a:lnTo>
                <a:close/>
                <a:moveTo>
                  <a:pt x="0" y="52000"/>
                </a:moveTo>
                <a:lnTo>
                  <a:pt x="120000" y="52000"/>
                </a:lnTo>
                <a:lnTo>
                  <a:pt x="120000" y="68000"/>
                </a:lnTo>
                <a:lnTo>
                  <a:pt x="0" y="68000"/>
                </a:lnTo>
                <a:lnTo>
                  <a:pt x="0" y="52000"/>
                </a:lnTo>
                <a:close/>
                <a:moveTo>
                  <a:pt x="0" y="28000"/>
                </a:moveTo>
                <a:lnTo>
                  <a:pt x="120000" y="28000"/>
                </a:lnTo>
                <a:lnTo>
                  <a:pt x="120000" y="40000"/>
                </a:lnTo>
                <a:lnTo>
                  <a:pt x="0" y="40000"/>
                </a:lnTo>
                <a:lnTo>
                  <a:pt x="0" y="28000"/>
                </a:lnTo>
                <a:close/>
                <a:moveTo>
                  <a:pt x="0" y="0"/>
                </a:moveTo>
                <a:lnTo>
                  <a:pt x="120000" y="0"/>
                </a:lnTo>
                <a:lnTo>
                  <a:pt x="120000" y="12000"/>
                </a:lnTo>
                <a:lnTo>
                  <a:pt x="0" y="12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76200" tIns="38100" rIns="76200" bIns="38100" anchor="t" anchorCtr="0">
            <a:noAutofit/>
          </a:bodyPr>
          <a:lstStyle/>
          <a:p>
            <a:pPr defTabSz="685800">
              <a:buClr>
                <a:srgbClr val="000000"/>
              </a:buClr>
              <a:defRPr/>
            </a:pPr>
            <a:endParaRPr sz="117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Shape 3689"/>
          <p:cNvSpPr txBox="1"/>
          <p:nvPr/>
        </p:nvSpPr>
        <p:spPr>
          <a:xfrm>
            <a:off x="5425389" y="3956801"/>
            <a:ext cx="3117124" cy="582081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 algn="just" defTabSz="685800">
              <a:buClr>
                <a:srgbClr val="A5A5A5"/>
              </a:buClr>
              <a:buSzPct val="25000"/>
              <a:defRPr/>
            </a:pPr>
            <a:endParaRPr lang="en-US" sz="833" dirty="0">
              <a:solidFill>
                <a:srgbClr val="A5A5A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20" name="Shape 3672"/>
          <p:cNvGrpSpPr/>
          <p:nvPr/>
        </p:nvGrpSpPr>
        <p:grpSpPr>
          <a:xfrm>
            <a:off x="811631" y="3961635"/>
            <a:ext cx="3985395" cy="753112"/>
            <a:chOff x="2848595" y="2148839"/>
            <a:chExt cx="4762818" cy="891370"/>
          </a:xfrm>
        </p:grpSpPr>
        <p:sp>
          <p:nvSpPr>
            <p:cNvPr id="121" name="Shape 3673"/>
            <p:cNvSpPr/>
            <p:nvPr/>
          </p:nvSpPr>
          <p:spPr>
            <a:xfrm>
              <a:off x="3755526" y="2148839"/>
              <a:ext cx="3855887" cy="891369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lIns="68569" tIns="34275" rIns="68569" bIns="34275" anchor="ctr" anchorCtr="0">
              <a:noAutofit/>
            </a:bodyPr>
            <a:lstStyle/>
            <a:p>
              <a:pPr algn="ctr" defTabSz="685800">
                <a:buClr>
                  <a:srgbClr val="000000"/>
                </a:buClr>
                <a:defRPr/>
              </a:pPr>
              <a:endParaRPr sz="117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Shape 3674"/>
            <p:cNvSpPr/>
            <p:nvPr/>
          </p:nvSpPr>
          <p:spPr>
            <a:xfrm>
              <a:off x="2848595" y="2148839"/>
              <a:ext cx="898435" cy="891370"/>
            </a:xfrm>
            <a:prstGeom prst="rect">
              <a:avLst/>
            </a:prstGeom>
            <a:solidFill>
              <a:srgbClr val="D2533C"/>
            </a:solidFill>
            <a:ln>
              <a:noFill/>
            </a:ln>
          </p:spPr>
          <p:txBody>
            <a:bodyPr lIns="68569" tIns="34275" rIns="68569" bIns="34275" anchor="ctr" anchorCtr="0">
              <a:noAutofit/>
            </a:bodyPr>
            <a:lstStyle/>
            <a:p>
              <a:pPr algn="ctr" defTabSz="685800">
                <a:buClr>
                  <a:srgbClr val="000000"/>
                </a:buClr>
                <a:defRPr/>
              </a:pPr>
              <a:endParaRPr sz="117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Shape 3675"/>
            <p:cNvSpPr/>
            <p:nvPr/>
          </p:nvSpPr>
          <p:spPr>
            <a:xfrm>
              <a:off x="2891882" y="2310055"/>
              <a:ext cx="750286" cy="6654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68569" tIns="34275" rIns="68569" bIns="34275" anchor="ctr" anchorCtr="0">
              <a:noAutofit/>
            </a:bodyPr>
            <a:lstStyle/>
            <a:p>
              <a:pPr algn="ctr" defTabSz="685800">
                <a:buClr>
                  <a:srgbClr val="000000"/>
                </a:buClr>
                <a:defRPr/>
              </a:pPr>
              <a:endParaRPr sz="117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4" name="Shape 3690"/>
          <p:cNvSpPr/>
          <p:nvPr/>
        </p:nvSpPr>
        <p:spPr>
          <a:xfrm>
            <a:off x="997970" y="5004584"/>
            <a:ext cx="278198" cy="2685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08000"/>
                </a:moveTo>
                <a:lnTo>
                  <a:pt x="120000" y="10800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108000"/>
                </a:lnTo>
                <a:close/>
                <a:moveTo>
                  <a:pt x="0" y="80000"/>
                </a:moveTo>
                <a:lnTo>
                  <a:pt x="120000" y="80000"/>
                </a:lnTo>
                <a:lnTo>
                  <a:pt x="120000" y="96000"/>
                </a:lnTo>
                <a:lnTo>
                  <a:pt x="0" y="96000"/>
                </a:lnTo>
                <a:lnTo>
                  <a:pt x="0" y="80000"/>
                </a:lnTo>
                <a:close/>
                <a:moveTo>
                  <a:pt x="0" y="52000"/>
                </a:moveTo>
                <a:lnTo>
                  <a:pt x="120000" y="52000"/>
                </a:lnTo>
                <a:lnTo>
                  <a:pt x="120000" y="68000"/>
                </a:lnTo>
                <a:lnTo>
                  <a:pt x="0" y="68000"/>
                </a:lnTo>
                <a:lnTo>
                  <a:pt x="0" y="52000"/>
                </a:lnTo>
                <a:close/>
                <a:moveTo>
                  <a:pt x="0" y="28000"/>
                </a:moveTo>
                <a:lnTo>
                  <a:pt x="120000" y="28000"/>
                </a:lnTo>
                <a:lnTo>
                  <a:pt x="120000" y="40000"/>
                </a:lnTo>
                <a:lnTo>
                  <a:pt x="0" y="40000"/>
                </a:lnTo>
                <a:lnTo>
                  <a:pt x="0" y="28000"/>
                </a:lnTo>
                <a:close/>
                <a:moveTo>
                  <a:pt x="0" y="0"/>
                </a:moveTo>
                <a:lnTo>
                  <a:pt x="120000" y="0"/>
                </a:lnTo>
                <a:lnTo>
                  <a:pt x="120000" y="12000"/>
                </a:lnTo>
                <a:lnTo>
                  <a:pt x="0" y="12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76200" tIns="38100" rIns="76200" bIns="38100" anchor="t" anchorCtr="0">
            <a:noAutofit/>
          </a:bodyPr>
          <a:lstStyle/>
          <a:p>
            <a:pPr defTabSz="685800">
              <a:buClr>
                <a:srgbClr val="000000"/>
              </a:buClr>
              <a:defRPr/>
            </a:pPr>
            <a:endParaRPr sz="117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Shape 3687"/>
          <p:cNvSpPr txBox="1"/>
          <p:nvPr/>
        </p:nvSpPr>
        <p:spPr>
          <a:xfrm>
            <a:off x="1578794" y="3957751"/>
            <a:ext cx="3227912" cy="681608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 algn="just" defTabSz="685800">
              <a:buClr>
                <a:srgbClr val="A5A5A5"/>
              </a:buClr>
              <a:buSzPct val="25000"/>
              <a:defRPr/>
            </a:pPr>
            <a:r>
              <a:rPr lang="ru-RU" sz="1130" b="1" dirty="0">
                <a:solidFill>
                  <a:prstClr val="black"/>
                </a:solidFill>
                <a:latin typeface="Liberation Serif" panose="02020603050405020304" pitchFamily="18" charset="0"/>
                <a:ea typeface="Open Sans"/>
                <a:cs typeface="Open Sans"/>
                <a:sym typeface="Open Sans"/>
              </a:rPr>
              <a:t>Консультирование</a:t>
            </a:r>
          </a:p>
          <a:p>
            <a:pPr algn="just" defTabSz="685800">
              <a:buClr>
                <a:srgbClr val="A5A5A5"/>
              </a:buClr>
              <a:buSzPct val="25000"/>
              <a:defRPr/>
            </a:pPr>
            <a:r>
              <a:rPr lang="ru-RU" sz="900" b="1" dirty="0">
                <a:solidFill>
                  <a:prstClr val="black"/>
                </a:solidFill>
                <a:latin typeface="Liberation Serif" panose="02020603050405020304" pitchFamily="18" charset="0"/>
                <a:ea typeface="Open Sans"/>
                <a:cs typeface="Open Sans"/>
                <a:sym typeface="Open Sans"/>
              </a:rPr>
              <a:t>Суть: </a:t>
            </a:r>
            <a:r>
              <a:rPr lang="ru-RU" sz="900" dirty="0">
                <a:latin typeface="Liberation Serif" panose="02020603050405020304" pitchFamily="18" charset="0"/>
                <a:ea typeface="Times New Roman" panose="02020603050405020304" pitchFamily="18" charset="0"/>
              </a:rPr>
              <a:t>разъяснение по вопросам, связанным с организацией и осуществлением регионального государственного контроля (надзора) в области обращения с животными</a:t>
            </a:r>
            <a:endParaRPr lang="ru-RU" sz="900" dirty="0">
              <a:solidFill>
                <a:prstClr val="black"/>
              </a:solidFill>
              <a:latin typeface="Liberation Serif" panose="02020603050405020304" pitchFamily="18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317E0713-352C-4A2C-A1F0-E5E95316BE2F}"/>
              </a:ext>
            </a:extLst>
          </p:cNvPr>
          <p:cNvSpPr txBox="1"/>
          <p:nvPr/>
        </p:nvSpPr>
        <p:spPr>
          <a:xfrm>
            <a:off x="764223" y="1108066"/>
            <a:ext cx="7977222" cy="9517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 defTabSz="685800">
              <a:defRPr/>
            </a:pPr>
            <a:r>
              <a:rPr lang="ru-RU" sz="1400" dirty="0">
                <a:solidFill>
                  <a:prstClr val="black"/>
                </a:solidFill>
                <a:latin typeface="Liberation Serif" panose="02020603050405020304" pitchFamily="18" charset="0"/>
              </a:rPr>
              <a:t>	</a:t>
            </a:r>
            <a:r>
              <a:rPr lang="ru-RU" sz="1200" dirty="0">
                <a:solidFill>
                  <a:prstClr val="black"/>
                </a:solidFill>
                <a:latin typeface="Liberation Serif" panose="02020603050405020304" pitchFamily="18" charset="0"/>
              </a:rPr>
              <a:t>Профилактические мероприятия, </a:t>
            </a:r>
            <a:r>
              <a:rPr lang="ru-RU" sz="1200" dirty="0" smtClean="0">
                <a:solidFill>
                  <a:prstClr val="black"/>
                </a:solidFill>
                <a:latin typeface="Liberation Serif" panose="02020603050405020304" pitchFamily="18" charset="0"/>
              </a:rPr>
              <a:t>предусмотрены </a:t>
            </a:r>
            <a:r>
              <a:rPr lang="ru-RU" sz="1200" dirty="0">
                <a:solidFill>
                  <a:prstClr val="black"/>
                </a:solidFill>
                <a:latin typeface="Liberation Serif" panose="02020603050405020304" pitchFamily="18" charset="0"/>
              </a:rPr>
              <a:t>Федеральным законом от </a:t>
            </a:r>
            <a:r>
              <a:rPr lang="ru-RU" sz="1200" dirty="0" smtClean="0">
                <a:solidFill>
                  <a:prstClr val="black"/>
                </a:solidFill>
                <a:latin typeface="Liberation Serif" panose="02020603050405020304" pitchFamily="18" charset="0"/>
              </a:rPr>
              <a:t>31 июля 2020 года </a:t>
            </a:r>
            <a:r>
              <a:rPr lang="ru-RU" sz="1200" dirty="0">
                <a:solidFill>
                  <a:prstClr val="black"/>
                </a:solidFill>
                <a:latin typeface="Liberation Serif" panose="02020603050405020304" pitchFamily="18" charset="0"/>
              </a:rPr>
              <a:t>№ 248-ФЗ </a:t>
            </a:r>
            <a:r>
              <a:rPr lang="ru-RU" sz="1200" dirty="0" smtClean="0">
                <a:solidFill>
                  <a:prstClr val="black"/>
                </a:solidFill>
                <a:latin typeface="Liberation Serif" panose="02020603050405020304" pitchFamily="18" charset="0"/>
              </a:rPr>
              <a:t>                 «</a:t>
            </a:r>
            <a:r>
              <a:rPr lang="ru-RU" sz="1200" dirty="0">
                <a:solidFill>
                  <a:prstClr val="black"/>
                </a:solidFill>
                <a:latin typeface="Liberation Serif" panose="02020603050405020304" pitchFamily="18" charset="0"/>
              </a:rPr>
              <a:t>О государственном контроле (надзоре) и муниципальном контроле в Российской Федерации</a:t>
            </a:r>
            <a:r>
              <a:rPr lang="ru-RU" sz="1200" dirty="0" smtClean="0">
                <a:solidFill>
                  <a:prstClr val="black"/>
                </a:solidFill>
                <a:latin typeface="Liberation Serif" panose="02020603050405020304" pitchFamily="18" charset="0"/>
              </a:rPr>
              <a:t>», Положением                               о </a:t>
            </a:r>
            <a:r>
              <a:rPr lang="ru-RU" sz="1200" dirty="0">
                <a:solidFill>
                  <a:prstClr val="black"/>
                </a:solidFill>
                <a:latin typeface="Liberation Serif" panose="02020603050405020304" pitchFamily="18" charset="0"/>
              </a:rPr>
              <a:t>региональном государственном контроле (надзоре) в области обращения с животными, утвержденного постановлением Правительства Свердловской области от 16.09.2021 № 608-ПП «О региональном государственном контроле (надзоре) в области обращения с животными»:</a:t>
            </a:r>
            <a:r>
              <a:rPr lang="en-US" sz="1200" dirty="0" smtClean="0">
                <a:solidFill>
                  <a:prstClr val="black"/>
                </a:solidFill>
                <a:latin typeface="Liberation Serif" panose="02020603050405020304" pitchFamily="18" charset="0"/>
              </a:rPr>
              <a:t> </a:t>
            </a:r>
            <a:endParaRPr lang="ru-RU" sz="1200" dirty="0">
              <a:solidFill>
                <a:prstClr val="black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29" name="Shape 3691"/>
          <p:cNvSpPr/>
          <p:nvPr/>
        </p:nvSpPr>
        <p:spPr>
          <a:xfrm>
            <a:off x="963026" y="3322808"/>
            <a:ext cx="278198" cy="24654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08000"/>
                </a:moveTo>
                <a:lnTo>
                  <a:pt x="120000" y="10800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108000"/>
                </a:lnTo>
                <a:close/>
                <a:moveTo>
                  <a:pt x="0" y="80000"/>
                </a:moveTo>
                <a:lnTo>
                  <a:pt x="120000" y="80000"/>
                </a:lnTo>
                <a:lnTo>
                  <a:pt x="120000" y="96000"/>
                </a:lnTo>
                <a:lnTo>
                  <a:pt x="0" y="96000"/>
                </a:lnTo>
                <a:lnTo>
                  <a:pt x="0" y="80000"/>
                </a:lnTo>
                <a:close/>
                <a:moveTo>
                  <a:pt x="0" y="52000"/>
                </a:moveTo>
                <a:lnTo>
                  <a:pt x="120000" y="52000"/>
                </a:lnTo>
                <a:lnTo>
                  <a:pt x="120000" y="68000"/>
                </a:lnTo>
                <a:lnTo>
                  <a:pt x="0" y="68000"/>
                </a:lnTo>
                <a:lnTo>
                  <a:pt x="0" y="52000"/>
                </a:lnTo>
                <a:close/>
                <a:moveTo>
                  <a:pt x="0" y="28000"/>
                </a:moveTo>
                <a:lnTo>
                  <a:pt x="120000" y="28000"/>
                </a:lnTo>
                <a:lnTo>
                  <a:pt x="120000" y="40000"/>
                </a:lnTo>
                <a:lnTo>
                  <a:pt x="0" y="40000"/>
                </a:lnTo>
                <a:lnTo>
                  <a:pt x="0" y="28000"/>
                </a:lnTo>
                <a:close/>
                <a:moveTo>
                  <a:pt x="0" y="0"/>
                </a:moveTo>
                <a:lnTo>
                  <a:pt x="120000" y="0"/>
                </a:lnTo>
                <a:lnTo>
                  <a:pt x="120000" y="12000"/>
                </a:lnTo>
                <a:lnTo>
                  <a:pt x="0" y="12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76200" tIns="38100" rIns="76200" bIns="38100" anchor="t" anchorCtr="0">
            <a:noAutofit/>
          </a:bodyPr>
          <a:lstStyle/>
          <a:p>
            <a:pPr defTabSz="685800">
              <a:buClr>
                <a:srgbClr val="000000"/>
              </a:buClr>
              <a:defRPr/>
            </a:pPr>
            <a:endParaRPr sz="117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Shape 3690"/>
          <p:cNvSpPr/>
          <p:nvPr/>
        </p:nvSpPr>
        <p:spPr>
          <a:xfrm>
            <a:off x="1074127" y="4986484"/>
            <a:ext cx="278198" cy="24654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08000"/>
                </a:moveTo>
                <a:lnTo>
                  <a:pt x="120000" y="10800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108000"/>
                </a:lnTo>
                <a:close/>
                <a:moveTo>
                  <a:pt x="0" y="80000"/>
                </a:moveTo>
                <a:lnTo>
                  <a:pt x="120000" y="80000"/>
                </a:lnTo>
                <a:lnTo>
                  <a:pt x="120000" y="96000"/>
                </a:lnTo>
                <a:lnTo>
                  <a:pt x="0" y="96000"/>
                </a:lnTo>
                <a:lnTo>
                  <a:pt x="0" y="80000"/>
                </a:lnTo>
                <a:close/>
                <a:moveTo>
                  <a:pt x="0" y="52000"/>
                </a:moveTo>
                <a:lnTo>
                  <a:pt x="120000" y="52000"/>
                </a:lnTo>
                <a:lnTo>
                  <a:pt x="120000" y="68000"/>
                </a:lnTo>
                <a:lnTo>
                  <a:pt x="0" y="68000"/>
                </a:lnTo>
                <a:lnTo>
                  <a:pt x="0" y="52000"/>
                </a:lnTo>
                <a:close/>
                <a:moveTo>
                  <a:pt x="0" y="28000"/>
                </a:moveTo>
                <a:lnTo>
                  <a:pt x="120000" y="28000"/>
                </a:lnTo>
                <a:lnTo>
                  <a:pt x="120000" y="40000"/>
                </a:lnTo>
                <a:lnTo>
                  <a:pt x="0" y="40000"/>
                </a:lnTo>
                <a:lnTo>
                  <a:pt x="0" y="28000"/>
                </a:lnTo>
                <a:close/>
                <a:moveTo>
                  <a:pt x="0" y="0"/>
                </a:moveTo>
                <a:lnTo>
                  <a:pt x="120000" y="0"/>
                </a:lnTo>
                <a:lnTo>
                  <a:pt x="120000" y="12000"/>
                </a:lnTo>
                <a:lnTo>
                  <a:pt x="0" y="12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76200" tIns="38100" rIns="76200" bIns="38100" anchor="t" anchorCtr="0">
            <a:noAutofit/>
          </a:bodyPr>
          <a:lstStyle/>
          <a:p>
            <a:pPr defTabSz="685800">
              <a:buClr>
                <a:srgbClr val="000000"/>
              </a:buClr>
              <a:defRPr/>
            </a:pPr>
            <a:endParaRPr sz="117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2" name="Shape 3680"/>
          <p:cNvGrpSpPr/>
          <p:nvPr/>
        </p:nvGrpSpPr>
        <p:grpSpPr>
          <a:xfrm>
            <a:off x="798566" y="4829242"/>
            <a:ext cx="3985395" cy="762337"/>
            <a:chOff x="2887841" y="2148840"/>
            <a:chExt cx="4723572" cy="874776"/>
          </a:xfrm>
        </p:grpSpPr>
        <p:sp>
          <p:nvSpPr>
            <p:cNvPr id="133" name="Shape 3681"/>
            <p:cNvSpPr/>
            <p:nvPr/>
          </p:nvSpPr>
          <p:spPr>
            <a:xfrm>
              <a:off x="3755526" y="2148840"/>
              <a:ext cx="3855887" cy="874776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lIns="68569" tIns="34275" rIns="68569" bIns="34275" anchor="ctr" anchorCtr="0">
              <a:noAutofit/>
            </a:bodyPr>
            <a:lstStyle/>
            <a:p>
              <a:pPr algn="ctr" defTabSz="685800">
                <a:buClr>
                  <a:srgbClr val="000000"/>
                </a:buClr>
                <a:defRPr/>
              </a:pPr>
              <a:endParaRPr sz="117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Shape 3682"/>
            <p:cNvSpPr/>
            <p:nvPr/>
          </p:nvSpPr>
          <p:spPr>
            <a:xfrm>
              <a:off x="2887841" y="2148840"/>
              <a:ext cx="891032" cy="874776"/>
            </a:xfrm>
            <a:prstGeom prst="rect">
              <a:avLst/>
            </a:prstGeom>
            <a:solidFill>
              <a:srgbClr val="087979"/>
            </a:solidFill>
            <a:ln>
              <a:noFill/>
            </a:ln>
          </p:spPr>
          <p:txBody>
            <a:bodyPr lIns="68569" tIns="34275" rIns="68569" bIns="34275" anchor="ctr" anchorCtr="0">
              <a:noAutofit/>
            </a:bodyPr>
            <a:lstStyle/>
            <a:p>
              <a:pPr algn="ctr" defTabSz="685800">
                <a:buClr>
                  <a:srgbClr val="000000"/>
                </a:buClr>
                <a:defRPr/>
              </a:pPr>
              <a:endParaRPr sz="117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Shape 3683"/>
            <p:cNvSpPr/>
            <p:nvPr/>
          </p:nvSpPr>
          <p:spPr>
            <a:xfrm>
              <a:off x="2997623" y="2200408"/>
              <a:ext cx="709884" cy="7502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68569" tIns="34275" rIns="68569" bIns="34275" anchor="ctr" anchorCtr="0">
              <a:noAutofit/>
            </a:bodyPr>
            <a:lstStyle/>
            <a:p>
              <a:pPr algn="ctr" defTabSz="685800">
                <a:buClr>
                  <a:srgbClr val="000000"/>
                </a:buClr>
                <a:defRPr/>
              </a:pPr>
              <a:endParaRPr sz="117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1" name="Shape 3692"/>
          <p:cNvSpPr/>
          <p:nvPr/>
        </p:nvSpPr>
        <p:spPr>
          <a:xfrm>
            <a:off x="977676" y="5920529"/>
            <a:ext cx="278198" cy="24654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08000"/>
                </a:moveTo>
                <a:lnTo>
                  <a:pt x="120000" y="10800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108000"/>
                </a:lnTo>
                <a:close/>
                <a:moveTo>
                  <a:pt x="0" y="80000"/>
                </a:moveTo>
                <a:lnTo>
                  <a:pt x="120000" y="80000"/>
                </a:lnTo>
                <a:lnTo>
                  <a:pt x="120000" y="96000"/>
                </a:lnTo>
                <a:lnTo>
                  <a:pt x="0" y="96000"/>
                </a:lnTo>
                <a:lnTo>
                  <a:pt x="0" y="80000"/>
                </a:lnTo>
                <a:close/>
                <a:moveTo>
                  <a:pt x="0" y="52000"/>
                </a:moveTo>
                <a:lnTo>
                  <a:pt x="120000" y="52000"/>
                </a:lnTo>
                <a:lnTo>
                  <a:pt x="120000" y="68000"/>
                </a:lnTo>
                <a:lnTo>
                  <a:pt x="0" y="68000"/>
                </a:lnTo>
                <a:lnTo>
                  <a:pt x="0" y="52000"/>
                </a:lnTo>
                <a:close/>
                <a:moveTo>
                  <a:pt x="0" y="28000"/>
                </a:moveTo>
                <a:lnTo>
                  <a:pt x="120000" y="28000"/>
                </a:lnTo>
                <a:lnTo>
                  <a:pt x="120000" y="40000"/>
                </a:lnTo>
                <a:lnTo>
                  <a:pt x="0" y="40000"/>
                </a:lnTo>
                <a:lnTo>
                  <a:pt x="0" y="28000"/>
                </a:lnTo>
                <a:close/>
                <a:moveTo>
                  <a:pt x="0" y="0"/>
                </a:moveTo>
                <a:lnTo>
                  <a:pt x="120000" y="0"/>
                </a:lnTo>
                <a:lnTo>
                  <a:pt x="120000" y="12000"/>
                </a:lnTo>
                <a:lnTo>
                  <a:pt x="0" y="12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76200" tIns="38100" rIns="76200" bIns="38100" anchor="t" anchorCtr="0">
            <a:noAutofit/>
          </a:bodyPr>
          <a:lstStyle/>
          <a:p>
            <a:pPr defTabSz="685800">
              <a:buClr>
                <a:srgbClr val="000000"/>
              </a:buClr>
              <a:defRPr/>
            </a:pPr>
            <a:endParaRPr sz="117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Shape 3689"/>
          <p:cNvSpPr txBox="1"/>
          <p:nvPr/>
        </p:nvSpPr>
        <p:spPr>
          <a:xfrm>
            <a:off x="1597729" y="4846075"/>
            <a:ext cx="3117124" cy="746302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 algn="just" defTabSz="685800">
              <a:buClr>
                <a:srgbClr val="A5A5A5"/>
              </a:buClr>
              <a:buSzPct val="25000"/>
              <a:defRPr/>
            </a:pPr>
            <a:r>
              <a:rPr lang="ru-RU" sz="1130" b="1" dirty="0">
                <a:solidFill>
                  <a:prstClr val="black"/>
                </a:solidFill>
                <a:latin typeface="Liberation Serif" panose="02020603050405020304" pitchFamily="18" charset="0"/>
                <a:ea typeface="Open Sans"/>
                <a:cs typeface="Open Sans"/>
                <a:sym typeface="Open Sans"/>
              </a:rPr>
              <a:t>Профилактический визит </a:t>
            </a:r>
          </a:p>
          <a:p>
            <a:pPr algn="just" defTabSz="685800">
              <a:buClr>
                <a:srgbClr val="A5A5A5"/>
              </a:buClr>
              <a:buSzPct val="25000"/>
              <a:defRPr/>
            </a:pPr>
            <a:r>
              <a:rPr lang="ru-RU" sz="825" b="1" dirty="0">
                <a:solidFill>
                  <a:prstClr val="black"/>
                </a:solidFill>
                <a:latin typeface="Liberation Serif" panose="02020603050405020304" pitchFamily="18" charset="0"/>
                <a:ea typeface="Open Sans"/>
                <a:cs typeface="Open Sans"/>
                <a:sym typeface="Open Sans"/>
              </a:rPr>
              <a:t>Суть: </a:t>
            </a:r>
            <a:r>
              <a:rPr lang="ru-RU" sz="825" dirty="0">
                <a:solidFill>
                  <a:prstClr val="black"/>
                </a:solidFill>
                <a:latin typeface="Liberation Serif" panose="02020603050405020304" pitchFamily="18" charset="0"/>
                <a:ea typeface="Open Sans"/>
                <a:cs typeface="Open Sans"/>
                <a:sym typeface="Open Sans"/>
              </a:rPr>
              <a:t>проведение</a:t>
            </a:r>
            <a:r>
              <a:rPr lang="ru-RU" sz="825" b="1" dirty="0">
                <a:solidFill>
                  <a:prstClr val="black"/>
                </a:solidFill>
                <a:latin typeface="Liberation Serif" panose="02020603050405020304" pitchFamily="18" charset="0"/>
                <a:ea typeface="Open Sans"/>
                <a:cs typeface="Open Sans"/>
                <a:sym typeface="Open Sans"/>
              </a:rPr>
              <a:t> </a:t>
            </a:r>
            <a:r>
              <a:rPr lang="ru-RU" sz="900" dirty="0">
                <a:latin typeface="Liberation Serif" panose="02020603050405020304" pitchFamily="18" charset="0"/>
                <a:ea typeface="Times New Roman" panose="02020603050405020304" pitchFamily="18" charset="0"/>
              </a:rPr>
              <a:t>профилактической беседы по месту осуществления деятельности контролируемого лица либо путем использования видео-конференц-связи</a:t>
            </a:r>
            <a:endParaRPr lang="ru-RU" sz="825" dirty="0">
              <a:solidFill>
                <a:prstClr val="black"/>
              </a:solidFill>
              <a:latin typeface="Liberation Serif" panose="02020603050405020304" pitchFamily="18" charset="0"/>
              <a:ea typeface="Open Sans"/>
              <a:cs typeface="Open Sans"/>
              <a:sym typeface="Open Sans"/>
            </a:endParaRPr>
          </a:p>
        </p:txBody>
      </p:sp>
      <p:grpSp>
        <p:nvGrpSpPr>
          <p:cNvPr id="155" name="Group 989"/>
          <p:cNvGrpSpPr>
            <a:grpSpLocks noChangeAspect="1"/>
          </p:cNvGrpSpPr>
          <p:nvPr/>
        </p:nvGrpSpPr>
        <p:grpSpPr bwMode="auto">
          <a:xfrm>
            <a:off x="1009588" y="5050033"/>
            <a:ext cx="398963" cy="328375"/>
            <a:chOff x="639" y="2817"/>
            <a:chExt cx="1440" cy="1027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56" name="Freeform 991"/>
            <p:cNvSpPr>
              <a:spLocks/>
            </p:cNvSpPr>
            <p:nvPr/>
          </p:nvSpPr>
          <p:spPr bwMode="auto">
            <a:xfrm>
              <a:off x="1441" y="2824"/>
              <a:ext cx="251" cy="251"/>
            </a:xfrm>
            <a:custGeom>
              <a:avLst/>
              <a:gdLst>
                <a:gd name="T0" fmla="*/ 377 w 754"/>
                <a:gd name="T1" fmla="*/ 0 h 752"/>
                <a:gd name="T2" fmla="*/ 432 w 754"/>
                <a:gd name="T3" fmla="*/ 3 h 752"/>
                <a:gd name="T4" fmla="*/ 486 w 754"/>
                <a:gd name="T5" fmla="*/ 15 h 752"/>
                <a:gd name="T6" fmla="*/ 536 w 754"/>
                <a:gd name="T7" fmla="*/ 35 h 752"/>
                <a:gd name="T8" fmla="*/ 581 w 754"/>
                <a:gd name="T9" fmla="*/ 60 h 752"/>
                <a:gd name="T10" fmla="*/ 623 w 754"/>
                <a:gd name="T11" fmla="*/ 92 h 752"/>
                <a:gd name="T12" fmla="*/ 661 w 754"/>
                <a:gd name="T13" fmla="*/ 129 h 752"/>
                <a:gd name="T14" fmla="*/ 693 w 754"/>
                <a:gd name="T15" fmla="*/ 171 h 752"/>
                <a:gd name="T16" fmla="*/ 719 w 754"/>
                <a:gd name="T17" fmla="*/ 218 h 752"/>
                <a:gd name="T18" fmla="*/ 737 w 754"/>
                <a:gd name="T19" fmla="*/ 268 h 752"/>
                <a:gd name="T20" fmla="*/ 749 w 754"/>
                <a:gd name="T21" fmla="*/ 320 h 752"/>
                <a:gd name="T22" fmla="*/ 754 w 754"/>
                <a:gd name="T23" fmla="*/ 377 h 752"/>
                <a:gd name="T24" fmla="*/ 749 w 754"/>
                <a:gd name="T25" fmla="*/ 432 h 752"/>
                <a:gd name="T26" fmla="*/ 737 w 754"/>
                <a:gd name="T27" fmla="*/ 485 h 752"/>
                <a:gd name="T28" fmla="*/ 719 w 754"/>
                <a:gd name="T29" fmla="*/ 535 h 752"/>
                <a:gd name="T30" fmla="*/ 693 w 754"/>
                <a:gd name="T31" fmla="*/ 581 h 752"/>
                <a:gd name="T32" fmla="*/ 661 w 754"/>
                <a:gd name="T33" fmla="*/ 623 h 752"/>
                <a:gd name="T34" fmla="*/ 623 w 754"/>
                <a:gd name="T35" fmla="*/ 661 h 752"/>
                <a:gd name="T36" fmla="*/ 581 w 754"/>
                <a:gd name="T37" fmla="*/ 692 h 752"/>
                <a:gd name="T38" fmla="*/ 536 w 754"/>
                <a:gd name="T39" fmla="*/ 718 h 752"/>
                <a:gd name="T40" fmla="*/ 486 w 754"/>
                <a:gd name="T41" fmla="*/ 736 h 752"/>
                <a:gd name="T42" fmla="*/ 432 w 754"/>
                <a:gd name="T43" fmla="*/ 748 h 752"/>
                <a:gd name="T44" fmla="*/ 377 w 754"/>
                <a:gd name="T45" fmla="*/ 752 h 752"/>
                <a:gd name="T46" fmla="*/ 321 w 754"/>
                <a:gd name="T47" fmla="*/ 748 h 752"/>
                <a:gd name="T48" fmla="*/ 268 w 754"/>
                <a:gd name="T49" fmla="*/ 736 h 752"/>
                <a:gd name="T50" fmla="*/ 219 w 754"/>
                <a:gd name="T51" fmla="*/ 718 h 752"/>
                <a:gd name="T52" fmla="*/ 172 w 754"/>
                <a:gd name="T53" fmla="*/ 692 h 752"/>
                <a:gd name="T54" fmla="*/ 130 w 754"/>
                <a:gd name="T55" fmla="*/ 661 h 752"/>
                <a:gd name="T56" fmla="*/ 93 w 754"/>
                <a:gd name="T57" fmla="*/ 623 h 752"/>
                <a:gd name="T58" fmla="*/ 62 w 754"/>
                <a:gd name="T59" fmla="*/ 581 h 752"/>
                <a:gd name="T60" fmla="*/ 35 w 754"/>
                <a:gd name="T61" fmla="*/ 535 h 752"/>
                <a:gd name="T62" fmla="*/ 16 w 754"/>
                <a:gd name="T63" fmla="*/ 485 h 752"/>
                <a:gd name="T64" fmla="*/ 4 w 754"/>
                <a:gd name="T65" fmla="*/ 432 h 752"/>
                <a:gd name="T66" fmla="*/ 0 w 754"/>
                <a:gd name="T67" fmla="*/ 377 h 752"/>
                <a:gd name="T68" fmla="*/ 4 w 754"/>
                <a:gd name="T69" fmla="*/ 320 h 752"/>
                <a:gd name="T70" fmla="*/ 16 w 754"/>
                <a:gd name="T71" fmla="*/ 268 h 752"/>
                <a:gd name="T72" fmla="*/ 35 w 754"/>
                <a:gd name="T73" fmla="*/ 218 h 752"/>
                <a:gd name="T74" fmla="*/ 62 w 754"/>
                <a:gd name="T75" fmla="*/ 171 h 752"/>
                <a:gd name="T76" fmla="*/ 93 w 754"/>
                <a:gd name="T77" fmla="*/ 129 h 752"/>
                <a:gd name="T78" fmla="*/ 130 w 754"/>
                <a:gd name="T79" fmla="*/ 92 h 752"/>
                <a:gd name="T80" fmla="*/ 172 w 754"/>
                <a:gd name="T81" fmla="*/ 60 h 752"/>
                <a:gd name="T82" fmla="*/ 219 w 754"/>
                <a:gd name="T83" fmla="*/ 35 h 752"/>
                <a:gd name="T84" fmla="*/ 268 w 754"/>
                <a:gd name="T85" fmla="*/ 15 h 752"/>
                <a:gd name="T86" fmla="*/ 321 w 754"/>
                <a:gd name="T87" fmla="*/ 3 h 752"/>
                <a:gd name="T88" fmla="*/ 377 w 754"/>
                <a:gd name="T89" fmla="*/ 0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54" h="752">
                  <a:moveTo>
                    <a:pt x="377" y="0"/>
                  </a:moveTo>
                  <a:lnTo>
                    <a:pt x="432" y="3"/>
                  </a:lnTo>
                  <a:lnTo>
                    <a:pt x="486" y="15"/>
                  </a:lnTo>
                  <a:lnTo>
                    <a:pt x="536" y="35"/>
                  </a:lnTo>
                  <a:lnTo>
                    <a:pt x="581" y="60"/>
                  </a:lnTo>
                  <a:lnTo>
                    <a:pt x="623" y="92"/>
                  </a:lnTo>
                  <a:lnTo>
                    <a:pt x="661" y="129"/>
                  </a:lnTo>
                  <a:lnTo>
                    <a:pt x="693" y="171"/>
                  </a:lnTo>
                  <a:lnTo>
                    <a:pt x="719" y="218"/>
                  </a:lnTo>
                  <a:lnTo>
                    <a:pt x="737" y="268"/>
                  </a:lnTo>
                  <a:lnTo>
                    <a:pt x="749" y="320"/>
                  </a:lnTo>
                  <a:lnTo>
                    <a:pt x="754" y="377"/>
                  </a:lnTo>
                  <a:lnTo>
                    <a:pt x="749" y="432"/>
                  </a:lnTo>
                  <a:lnTo>
                    <a:pt x="737" y="485"/>
                  </a:lnTo>
                  <a:lnTo>
                    <a:pt x="719" y="535"/>
                  </a:lnTo>
                  <a:lnTo>
                    <a:pt x="693" y="581"/>
                  </a:lnTo>
                  <a:lnTo>
                    <a:pt x="661" y="623"/>
                  </a:lnTo>
                  <a:lnTo>
                    <a:pt x="623" y="661"/>
                  </a:lnTo>
                  <a:lnTo>
                    <a:pt x="581" y="692"/>
                  </a:lnTo>
                  <a:lnTo>
                    <a:pt x="536" y="718"/>
                  </a:lnTo>
                  <a:lnTo>
                    <a:pt x="486" y="736"/>
                  </a:lnTo>
                  <a:lnTo>
                    <a:pt x="432" y="748"/>
                  </a:lnTo>
                  <a:lnTo>
                    <a:pt x="377" y="752"/>
                  </a:lnTo>
                  <a:lnTo>
                    <a:pt x="321" y="748"/>
                  </a:lnTo>
                  <a:lnTo>
                    <a:pt x="268" y="736"/>
                  </a:lnTo>
                  <a:lnTo>
                    <a:pt x="219" y="718"/>
                  </a:lnTo>
                  <a:lnTo>
                    <a:pt x="172" y="692"/>
                  </a:lnTo>
                  <a:lnTo>
                    <a:pt x="130" y="661"/>
                  </a:lnTo>
                  <a:lnTo>
                    <a:pt x="93" y="623"/>
                  </a:lnTo>
                  <a:lnTo>
                    <a:pt x="62" y="581"/>
                  </a:lnTo>
                  <a:lnTo>
                    <a:pt x="35" y="535"/>
                  </a:lnTo>
                  <a:lnTo>
                    <a:pt x="16" y="485"/>
                  </a:lnTo>
                  <a:lnTo>
                    <a:pt x="4" y="432"/>
                  </a:lnTo>
                  <a:lnTo>
                    <a:pt x="0" y="377"/>
                  </a:lnTo>
                  <a:lnTo>
                    <a:pt x="4" y="320"/>
                  </a:lnTo>
                  <a:lnTo>
                    <a:pt x="16" y="268"/>
                  </a:lnTo>
                  <a:lnTo>
                    <a:pt x="35" y="218"/>
                  </a:lnTo>
                  <a:lnTo>
                    <a:pt x="62" y="171"/>
                  </a:lnTo>
                  <a:lnTo>
                    <a:pt x="93" y="129"/>
                  </a:lnTo>
                  <a:lnTo>
                    <a:pt x="130" y="92"/>
                  </a:lnTo>
                  <a:lnTo>
                    <a:pt x="172" y="60"/>
                  </a:lnTo>
                  <a:lnTo>
                    <a:pt x="219" y="35"/>
                  </a:lnTo>
                  <a:lnTo>
                    <a:pt x="268" y="15"/>
                  </a:lnTo>
                  <a:lnTo>
                    <a:pt x="321" y="3"/>
                  </a:lnTo>
                  <a:lnTo>
                    <a:pt x="3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57" name="Freeform 992"/>
            <p:cNvSpPr>
              <a:spLocks noEditPoints="1"/>
            </p:cNvSpPr>
            <p:nvPr/>
          </p:nvSpPr>
          <p:spPr bwMode="auto">
            <a:xfrm>
              <a:off x="1305" y="3096"/>
              <a:ext cx="774" cy="748"/>
            </a:xfrm>
            <a:custGeom>
              <a:avLst/>
              <a:gdLst>
                <a:gd name="T0" fmla="*/ 1690 w 2322"/>
                <a:gd name="T1" fmla="*/ 795 h 2243"/>
                <a:gd name="T2" fmla="*/ 1598 w 2322"/>
                <a:gd name="T3" fmla="*/ 864 h 2243"/>
                <a:gd name="T4" fmla="*/ 1597 w 2322"/>
                <a:gd name="T5" fmla="*/ 907 h 2243"/>
                <a:gd name="T6" fmla="*/ 1751 w 2322"/>
                <a:gd name="T7" fmla="*/ 742 h 2243"/>
                <a:gd name="T8" fmla="*/ 1052 w 2322"/>
                <a:gd name="T9" fmla="*/ 0 h 2243"/>
                <a:gd name="T10" fmla="*/ 1140 w 2322"/>
                <a:gd name="T11" fmla="*/ 32 h 2243"/>
                <a:gd name="T12" fmla="*/ 1474 w 2322"/>
                <a:gd name="T13" fmla="*/ 347 h 2243"/>
                <a:gd name="T14" fmla="*/ 1682 w 2322"/>
                <a:gd name="T15" fmla="*/ 617 h 2243"/>
                <a:gd name="T16" fmla="*/ 1797 w 2322"/>
                <a:gd name="T17" fmla="*/ 653 h 2243"/>
                <a:gd name="T18" fmla="*/ 1927 w 2322"/>
                <a:gd name="T19" fmla="*/ 592 h 2243"/>
                <a:gd name="T20" fmla="*/ 2009 w 2322"/>
                <a:gd name="T21" fmla="*/ 592 h 2243"/>
                <a:gd name="T22" fmla="*/ 2318 w 2322"/>
                <a:gd name="T23" fmla="*/ 913 h 2243"/>
                <a:gd name="T24" fmla="*/ 2297 w 2322"/>
                <a:gd name="T25" fmla="*/ 993 h 2243"/>
                <a:gd name="T26" fmla="*/ 1784 w 2322"/>
                <a:gd name="T27" fmla="*/ 1473 h 2243"/>
                <a:gd name="T28" fmla="*/ 1454 w 2322"/>
                <a:gd name="T29" fmla="*/ 1177 h 2243"/>
                <a:gd name="T30" fmla="*/ 1432 w 2322"/>
                <a:gd name="T31" fmla="*/ 1097 h 2243"/>
                <a:gd name="T32" fmla="*/ 1522 w 2322"/>
                <a:gd name="T33" fmla="*/ 972 h 2243"/>
                <a:gd name="T34" fmla="*/ 1466 w 2322"/>
                <a:gd name="T35" fmla="*/ 845 h 2243"/>
                <a:gd name="T36" fmla="*/ 1283 w 2322"/>
                <a:gd name="T37" fmla="*/ 613 h 2243"/>
                <a:gd name="T38" fmla="*/ 1427 w 2322"/>
                <a:gd name="T39" fmla="*/ 1402 h 2243"/>
                <a:gd name="T40" fmla="*/ 1466 w 2322"/>
                <a:gd name="T41" fmla="*/ 1512 h 2243"/>
                <a:gd name="T42" fmla="*/ 1671 w 2322"/>
                <a:gd name="T43" fmla="*/ 2054 h 2243"/>
                <a:gd name="T44" fmla="*/ 1602 w 2322"/>
                <a:gd name="T45" fmla="*/ 2163 h 2243"/>
                <a:gd name="T46" fmla="*/ 1505 w 2322"/>
                <a:gd name="T47" fmla="*/ 2193 h 2243"/>
                <a:gd name="T48" fmla="*/ 1389 w 2322"/>
                <a:gd name="T49" fmla="*/ 2146 h 2243"/>
                <a:gd name="T50" fmla="*/ 1143 w 2322"/>
                <a:gd name="T51" fmla="*/ 1612 h 2243"/>
                <a:gd name="T52" fmla="*/ 1093 w 2322"/>
                <a:gd name="T53" fmla="*/ 1455 h 2243"/>
                <a:gd name="T54" fmla="*/ 906 w 2322"/>
                <a:gd name="T55" fmla="*/ 1434 h 2243"/>
                <a:gd name="T56" fmla="*/ 903 w 2322"/>
                <a:gd name="T57" fmla="*/ 1558 h 2243"/>
                <a:gd name="T58" fmla="*/ 896 w 2322"/>
                <a:gd name="T59" fmla="*/ 2164 h 2243"/>
                <a:gd name="T60" fmla="*/ 793 w 2322"/>
                <a:gd name="T61" fmla="*/ 2239 h 2243"/>
                <a:gd name="T62" fmla="*/ 690 w 2322"/>
                <a:gd name="T63" fmla="*/ 2231 h 2243"/>
                <a:gd name="T64" fmla="*/ 601 w 2322"/>
                <a:gd name="T65" fmla="*/ 2144 h 2243"/>
                <a:gd name="T66" fmla="*/ 567 w 2322"/>
                <a:gd name="T67" fmla="*/ 1534 h 2243"/>
                <a:gd name="T68" fmla="*/ 573 w 2322"/>
                <a:gd name="T69" fmla="*/ 1376 h 2243"/>
                <a:gd name="T70" fmla="*/ 616 w 2322"/>
                <a:gd name="T71" fmla="*/ 864 h 2243"/>
                <a:gd name="T72" fmla="*/ 601 w 2322"/>
                <a:gd name="T73" fmla="*/ 762 h 2243"/>
                <a:gd name="T74" fmla="*/ 580 w 2322"/>
                <a:gd name="T75" fmla="*/ 640 h 2243"/>
                <a:gd name="T76" fmla="*/ 565 w 2322"/>
                <a:gd name="T77" fmla="*/ 564 h 2243"/>
                <a:gd name="T78" fmla="*/ 501 w 2322"/>
                <a:gd name="T79" fmla="*/ 680 h 2243"/>
                <a:gd name="T80" fmla="*/ 412 w 2322"/>
                <a:gd name="T81" fmla="*/ 796 h 2243"/>
                <a:gd name="T82" fmla="*/ 191 w 2322"/>
                <a:gd name="T83" fmla="*/ 989 h 2243"/>
                <a:gd name="T84" fmla="*/ 73 w 2322"/>
                <a:gd name="T85" fmla="*/ 968 h 2243"/>
                <a:gd name="T86" fmla="*/ 4 w 2322"/>
                <a:gd name="T87" fmla="*/ 869 h 2243"/>
                <a:gd name="T88" fmla="*/ 23 w 2322"/>
                <a:gd name="T89" fmla="*/ 749 h 2243"/>
                <a:gd name="T90" fmla="*/ 210 w 2322"/>
                <a:gd name="T91" fmla="*/ 541 h 2243"/>
                <a:gd name="T92" fmla="*/ 445 w 2322"/>
                <a:gd name="T93" fmla="*/ 88 h 2243"/>
                <a:gd name="T94" fmla="*/ 530 w 2322"/>
                <a:gd name="T95" fmla="*/ 11 h 2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22" h="2243">
                  <a:moveTo>
                    <a:pt x="1713" y="719"/>
                  </a:moveTo>
                  <a:lnTo>
                    <a:pt x="1711" y="736"/>
                  </a:lnTo>
                  <a:lnTo>
                    <a:pt x="1703" y="766"/>
                  </a:lnTo>
                  <a:lnTo>
                    <a:pt x="1690" y="795"/>
                  </a:lnTo>
                  <a:lnTo>
                    <a:pt x="1671" y="818"/>
                  </a:lnTo>
                  <a:lnTo>
                    <a:pt x="1648" y="841"/>
                  </a:lnTo>
                  <a:lnTo>
                    <a:pt x="1624" y="855"/>
                  </a:lnTo>
                  <a:lnTo>
                    <a:pt x="1598" y="864"/>
                  </a:lnTo>
                  <a:lnTo>
                    <a:pt x="1571" y="869"/>
                  </a:lnTo>
                  <a:lnTo>
                    <a:pt x="1578" y="886"/>
                  </a:lnTo>
                  <a:lnTo>
                    <a:pt x="1592" y="902"/>
                  </a:lnTo>
                  <a:lnTo>
                    <a:pt x="1597" y="907"/>
                  </a:lnTo>
                  <a:lnTo>
                    <a:pt x="1602" y="911"/>
                  </a:lnTo>
                  <a:lnTo>
                    <a:pt x="1760" y="754"/>
                  </a:lnTo>
                  <a:lnTo>
                    <a:pt x="1756" y="748"/>
                  </a:lnTo>
                  <a:lnTo>
                    <a:pt x="1751" y="742"/>
                  </a:lnTo>
                  <a:lnTo>
                    <a:pt x="1733" y="728"/>
                  </a:lnTo>
                  <a:lnTo>
                    <a:pt x="1713" y="719"/>
                  </a:lnTo>
                  <a:close/>
                  <a:moveTo>
                    <a:pt x="587" y="0"/>
                  </a:moveTo>
                  <a:lnTo>
                    <a:pt x="1052" y="0"/>
                  </a:lnTo>
                  <a:lnTo>
                    <a:pt x="1078" y="3"/>
                  </a:lnTo>
                  <a:lnTo>
                    <a:pt x="1101" y="9"/>
                  </a:lnTo>
                  <a:lnTo>
                    <a:pt x="1122" y="20"/>
                  </a:lnTo>
                  <a:lnTo>
                    <a:pt x="1140" y="32"/>
                  </a:lnTo>
                  <a:lnTo>
                    <a:pt x="1153" y="42"/>
                  </a:lnTo>
                  <a:lnTo>
                    <a:pt x="1419" y="290"/>
                  </a:lnTo>
                  <a:lnTo>
                    <a:pt x="1445" y="316"/>
                  </a:lnTo>
                  <a:lnTo>
                    <a:pt x="1474" y="347"/>
                  </a:lnTo>
                  <a:lnTo>
                    <a:pt x="1503" y="379"/>
                  </a:lnTo>
                  <a:lnTo>
                    <a:pt x="1530" y="411"/>
                  </a:lnTo>
                  <a:lnTo>
                    <a:pt x="1552" y="441"/>
                  </a:lnTo>
                  <a:lnTo>
                    <a:pt x="1682" y="617"/>
                  </a:lnTo>
                  <a:lnTo>
                    <a:pt x="1713" y="619"/>
                  </a:lnTo>
                  <a:lnTo>
                    <a:pt x="1742" y="626"/>
                  </a:lnTo>
                  <a:lnTo>
                    <a:pt x="1771" y="638"/>
                  </a:lnTo>
                  <a:lnTo>
                    <a:pt x="1797" y="653"/>
                  </a:lnTo>
                  <a:lnTo>
                    <a:pt x="1819" y="673"/>
                  </a:lnTo>
                  <a:lnTo>
                    <a:pt x="1830" y="684"/>
                  </a:lnTo>
                  <a:lnTo>
                    <a:pt x="1910" y="605"/>
                  </a:lnTo>
                  <a:lnTo>
                    <a:pt x="1927" y="592"/>
                  </a:lnTo>
                  <a:lnTo>
                    <a:pt x="1946" y="583"/>
                  </a:lnTo>
                  <a:lnTo>
                    <a:pt x="1967" y="580"/>
                  </a:lnTo>
                  <a:lnTo>
                    <a:pt x="1989" y="583"/>
                  </a:lnTo>
                  <a:lnTo>
                    <a:pt x="2009" y="592"/>
                  </a:lnTo>
                  <a:lnTo>
                    <a:pt x="2026" y="605"/>
                  </a:lnTo>
                  <a:lnTo>
                    <a:pt x="2297" y="876"/>
                  </a:lnTo>
                  <a:lnTo>
                    <a:pt x="2310" y="893"/>
                  </a:lnTo>
                  <a:lnTo>
                    <a:pt x="2318" y="913"/>
                  </a:lnTo>
                  <a:lnTo>
                    <a:pt x="2322" y="935"/>
                  </a:lnTo>
                  <a:lnTo>
                    <a:pt x="2318" y="956"/>
                  </a:lnTo>
                  <a:lnTo>
                    <a:pt x="2310" y="975"/>
                  </a:lnTo>
                  <a:lnTo>
                    <a:pt x="2297" y="993"/>
                  </a:lnTo>
                  <a:lnTo>
                    <a:pt x="1842" y="1448"/>
                  </a:lnTo>
                  <a:lnTo>
                    <a:pt x="1825" y="1461"/>
                  </a:lnTo>
                  <a:lnTo>
                    <a:pt x="1805" y="1470"/>
                  </a:lnTo>
                  <a:lnTo>
                    <a:pt x="1784" y="1473"/>
                  </a:lnTo>
                  <a:lnTo>
                    <a:pt x="1762" y="1470"/>
                  </a:lnTo>
                  <a:lnTo>
                    <a:pt x="1742" y="1461"/>
                  </a:lnTo>
                  <a:lnTo>
                    <a:pt x="1725" y="1448"/>
                  </a:lnTo>
                  <a:lnTo>
                    <a:pt x="1454" y="1177"/>
                  </a:lnTo>
                  <a:lnTo>
                    <a:pt x="1441" y="1160"/>
                  </a:lnTo>
                  <a:lnTo>
                    <a:pt x="1432" y="1140"/>
                  </a:lnTo>
                  <a:lnTo>
                    <a:pt x="1429" y="1118"/>
                  </a:lnTo>
                  <a:lnTo>
                    <a:pt x="1432" y="1097"/>
                  </a:lnTo>
                  <a:lnTo>
                    <a:pt x="1441" y="1078"/>
                  </a:lnTo>
                  <a:lnTo>
                    <a:pt x="1454" y="1061"/>
                  </a:lnTo>
                  <a:lnTo>
                    <a:pt x="1533" y="981"/>
                  </a:lnTo>
                  <a:lnTo>
                    <a:pt x="1522" y="972"/>
                  </a:lnTo>
                  <a:lnTo>
                    <a:pt x="1499" y="944"/>
                  </a:lnTo>
                  <a:lnTo>
                    <a:pt x="1482" y="913"/>
                  </a:lnTo>
                  <a:lnTo>
                    <a:pt x="1471" y="880"/>
                  </a:lnTo>
                  <a:lnTo>
                    <a:pt x="1466" y="845"/>
                  </a:lnTo>
                  <a:lnTo>
                    <a:pt x="1444" y="828"/>
                  </a:lnTo>
                  <a:lnTo>
                    <a:pt x="1425" y="805"/>
                  </a:lnTo>
                  <a:lnTo>
                    <a:pt x="1296" y="630"/>
                  </a:lnTo>
                  <a:lnTo>
                    <a:pt x="1283" y="613"/>
                  </a:lnTo>
                  <a:lnTo>
                    <a:pt x="1268" y="595"/>
                  </a:lnTo>
                  <a:lnTo>
                    <a:pt x="1251" y="575"/>
                  </a:lnTo>
                  <a:lnTo>
                    <a:pt x="1420" y="1376"/>
                  </a:lnTo>
                  <a:lnTo>
                    <a:pt x="1427" y="1402"/>
                  </a:lnTo>
                  <a:lnTo>
                    <a:pt x="1436" y="1430"/>
                  </a:lnTo>
                  <a:lnTo>
                    <a:pt x="1445" y="1460"/>
                  </a:lnTo>
                  <a:lnTo>
                    <a:pt x="1455" y="1489"/>
                  </a:lnTo>
                  <a:lnTo>
                    <a:pt x="1466" y="1512"/>
                  </a:lnTo>
                  <a:lnTo>
                    <a:pt x="1660" y="1957"/>
                  </a:lnTo>
                  <a:lnTo>
                    <a:pt x="1670" y="1990"/>
                  </a:lnTo>
                  <a:lnTo>
                    <a:pt x="1674" y="2021"/>
                  </a:lnTo>
                  <a:lnTo>
                    <a:pt x="1671" y="2054"/>
                  </a:lnTo>
                  <a:lnTo>
                    <a:pt x="1662" y="2087"/>
                  </a:lnTo>
                  <a:lnTo>
                    <a:pt x="1647" y="2116"/>
                  </a:lnTo>
                  <a:lnTo>
                    <a:pt x="1627" y="2142"/>
                  </a:lnTo>
                  <a:lnTo>
                    <a:pt x="1602" y="2163"/>
                  </a:lnTo>
                  <a:lnTo>
                    <a:pt x="1573" y="2178"/>
                  </a:lnTo>
                  <a:lnTo>
                    <a:pt x="1542" y="2189"/>
                  </a:lnTo>
                  <a:lnTo>
                    <a:pt x="1510" y="2193"/>
                  </a:lnTo>
                  <a:lnTo>
                    <a:pt x="1505" y="2193"/>
                  </a:lnTo>
                  <a:lnTo>
                    <a:pt x="1472" y="2190"/>
                  </a:lnTo>
                  <a:lnTo>
                    <a:pt x="1442" y="2181"/>
                  </a:lnTo>
                  <a:lnTo>
                    <a:pt x="1413" y="2165"/>
                  </a:lnTo>
                  <a:lnTo>
                    <a:pt x="1389" y="2146"/>
                  </a:lnTo>
                  <a:lnTo>
                    <a:pt x="1368" y="2121"/>
                  </a:lnTo>
                  <a:lnTo>
                    <a:pt x="1352" y="2092"/>
                  </a:lnTo>
                  <a:lnTo>
                    <a:pt x="1157" y="1647"/>
                  </a:lnTo>
                  <a:lnTo>
                    <a:pt x="1143" y="1612"/>
                  </a:lnTo>
                  <a:lnTo>
                    <a:pt x="1128" y="1572"/>
                  </a:lnTo>
                  <a:lnTo>
                    <a:pt x="1115" y="1532"/>
                  </a:lnTo>
                  <a:lnTo>
                    <a:pt x="1103" y="1491"/>
                  </a:lnTo>
                  <a:lnTo>
                    <a:pt x="1093" y="1455"/>
                  </a:lnTo>
                  <a:lnTo>
                    <a:pt x="1001" y="1070"/>
                  </a:lnTo>
                  <a:lnTo>
                    <a:pt x="937" y="1070"/>
                  </a:lnTo>
                  <a:lnTo>
                    <a:pt x="908" y="1406"/>
                  </a:lnTo>
                  <a:lnTo>
                    <a:pt x="906" y="1434"/>
                  </a:lnTo>
                  <a:lnTo>
                    <a:pt x="904" y="1465"/>
                  </a:lnTo>
                  <a:lnTo>
                    <a:pt x="903" y="1498"/>
                  </a:lnTo>
                  <a:lnTo>
                    <a:pt x="903" y="1530"/>
                  </a:lnTo>
                  <a:lnTo>
                    <a:pt x="903" y="1558"/>
                  </a:lnTo>
                  <a:lnTo>
                    <a:pt x="921" y="2070"/>
                  </a:lnTo>
                  <a:lnTo>
                    <a:pt x="919" y="2104"/>
                  </a:lnTo>
                  <a:lnTo>
                    <a:pt x="911" y="2135"/>
                  </a:lnTo>
                  <a:lnTo>
                    <a:pt x="896" y="2164"/>
                  </a:lnTo>
                  <a:lnTo>
                    <a:pt x="877" y="2190"/>
                  </a:lnTo>
                  <a:lnTo>
                    <a:pt x="852" y="2211"/>
                  </a:lnTo>
                  <a:lnTo>
                    <a:pt x="824" y="2228"/>
                  </a:lnTo>
                  <a:lnTo>
                    <a:pt x="793" y="2239"/>
                  </a:lnTo>
                  <a:lnTo>
                    <a:pt x="759" y="2243"/>
                  </a:lnTo>
                  <a:lnTo>
                    <a:pt x="754" y="2243"/>
                  </a:lnTo>
                  <a:lnTo>
                    <a:pt x="720" y="2240"/>
                  </a:lnTo>
                  <a:lnTo>
                    <a:pt x="690" y="2231"/>
                  </a:lnTo>
                  <a:lnTo>
                    <a:pt x="661" y="2216"/>
                  </a:lnTo>
                  <a:lnTo>
                    <a:pt x="636" y="2197"/>
                  </a:lnTo>
                  <a:lnTo>
                    <a:pt x="616" y="2172"/>
                  </a:lnTo>
                  <a:lnTo>
                    <a:pt x="601" y="2144"/>
                  </a:lnTo>
                  <a:lnTo>
                    <a:pt x="590" y="2114"/>
                  </a:lnTo>
                  <a:lnTo>
                    <a:pt x="586" y="2082"/>
                  </a:lnTo>
                  <a:lnTo>
                    <a:pt x="568" y="1570"/>
                  </a:lnTo>
                  <a:lnTo>
                    <a:pt x="567" y="1534"/>
                  </a:lnTo>
                  <a:lnTo>
                    <a:pt x="568" y="1494"/>
                  </a:lnTo>
                  <a:lnTo>
                    <a:pt x="568" y="1452"/>
                  </a:lnTo>
                  <a:lnTo>
                    <a:pt x="570" y="1411"/>
                  </a:lnTo>
                  <a:lnTo>
                    <a:pt x="573" y="1376"/>
                  </a:lnTo>
                  <a:lnTo>
                    <a:pt x="618" y="875"/>
                  </a:lnTo>
                  <a:lnTo>
                    <a:pt x="618" y="872"/>
                  </a:lnTo>
                  <a:lnTo>
                    <a:pt x="618" y="868"/>
                  </a:lnTo>
                  <a:lnTo>
                    <a:pt x="616" y="864"/>
                  </a:lnTo>
                  <a:lnTo>
                    <a:pt x="614" y="845"/>
                  </a:lnTo>
                  <a:lnTo>
                    <a:pt x="610" y="820"/>
                  </a:lnTo>
                  <a:lnTo>
                    <a:pt x="606" y="792"/>
                  </a:lnTo>
                  <a:lnTo>
                    <a:pt x="601" y="762"/>
                  </a:lnTo>
                  <a:lnTo>
                    <a:pt x="595" y="731"/>
                  </a:lnTo>
                  <a:lnTo>
                    <a:pt x="589" y="699"/>
                  </a:lnTo>
                  <a:lnTo>
                    <a:pt x="584" y="669"/>
                  </a:lnTo>
                  <a:lnTo>
                    <a:pt x="580" y="640"/>
                  </a:lnTo>
                  <a:lnTo>
                    <a:pt x="574" y="614"/>
                  </a:lnTo>
                  <a:lnTo>
                    <a:pt x="570" y="592"/>
                  </a:lnTo>
                  <a:lnTo>
                    <a:pt x="568" y="575"/>
                  </a:lnTo>
                  <a:lnTo>
                    <a:pt x="565" y="564"/>
                  </a:lnTo>
                  <a:lnTo>
                    <a:pt x="565" y="561"/>
                  </a:lnTo>
                  <a:lnTo>
                    <a:pt x="536" y="618"/>
                  </a:lnTo>
                  <a:lnTo>
                    <a:pt x="521" y="648"/>
                  </a:lnTo>
                  <a:lnTo>
                    <a:pt x="501" y="680"/>
                  </a:lnTo>
                  <a:lnTo>
                    <a:pt x="480" y="711"/>
                  </a:lnTo>
                  <a:lnTo>
                    <a:pt x="457" y="742"/>
                  </a:lnTo>
                  <a:lnTo>
                    <a:pt x="434" y="771"/>
                  </a:lnTo>
                  <a:lnTo>
                    <a:pt x="412" y="796"/>
                  </a:lnTo>
                  <a:lnTo>
                    <a:pt x="275" y="943"/>
                  </a:lnTo>
                  <a:lnTo>
                    <a:pt x="250" y="964"/>
                  </a:lnTo>
                  <a:lnTo>
                    <a:pt x="222" y="979"/>
                  </a:lnTo>
                  <a:lnTo>
                    <a:pt x="191" y="989"/>
                  </a:lnTo>
                  <a:lnTo>
                    <a:pt x="158" y="993"/>
                  </a:lnTo>
                  <a:lnTo>
                    <a:pt x="128" y="990"/>
                  </a:lnTo>
                  <a:lnTo>
                    <a:pt x="99" y="981"/>
                  </a:lnTo>
                  <a:lnTo>
                    <a:pt x="73" y="968"/>
                  </a:lnTo>
                  <a:lnTo>
                    <a:pt x="49" y="949"/>
                  </a:lnTo>
                  <a:lnTo>
                    <a:pt x="28" y="926"/>
                  </a:lnTo>
                  <a:lnTo>
                    <a:pt x="13" y="898"/>
                  </a:lnTo>
                  <a:lnTo>
                    <a:pt x="4" y="869"/>
                  </a:lnTo>
                  <a:lnTo>
                    <a:pt x="0" y="838"/>
                  </a:lnTo>
                  <a:lnTo>
                    <a:pt x="1" y="807"/>
                  </a:lnTo>
                  <a:lnTo>
                    <a:pt x="9" y="777"/>
                  </a:lnTo>
                  <a:lnTo>
                    <a:pt x="23" y="749"/>
                  </a:lnTo>
                  <a:lnTo>
                    <a:pt x="43" y="724"/>
                  </a:lnTo>
                  <a:lnTo>
                    <a:pt x="179" y="579"/>
                  </a:lnTo>
                  <a:lnTo>
                    <a:pt x="193" y="562"/>
                  </a:lnTo>
                  <a:lnTo>
                    <a:pt x="210" y="541"/>
                  </a:lnTo>
                  <a:lnTo>
                    <a:pt x="226" y="517"/>
                  </a:lnTo>
                  <a:lnTo>
                    <a:pt x="241" y="495"/>
                  </a:lnTo>
                  <a:lnTo>
                    <a:pt x="251" y="475"/>
                  </a:lnTo>
                  <a:lnTo>
                    <a:pt x="445" y="88"/>
                  </a:lnTo>
                  <a:lnTo>
                    <a:pt x="460" y="63"/>
                  </a:lnTo>
                  <a:lnTo>
                    <a:pt x="480" y="41"/>
                  </a:lnTo>
                  <a:lnTo>
                    <a:pt x="504" y="24"/>
                  </a:lnTo>
                  <a:lnTo>
                    <a:pt x="530" y="11"/>
                  </a:lnTo>
                  <a:lnTo>
                    <a:pt x="557" y="3"/>
                  </a:lnTo>
                  <a:lnTo>
                    <a:pt x="5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58" name="Freeform 993"/>
            <p:cNvSpPr>
              <a:spLocks noEditPoints="1"/>
            </p:cNvSpPr>
            <p:nvPr/>
          </p:nvSpPr>
          <p:spPr bwMode="auto">
            <a:xfrm>
              <a:off x="639" y="2817"/>
              <a:ext cx="668" cy="838"/>
            </a:xfrm>
            <a:custGeom>
              <a:avLst/>
              <a:gdLst>
                <a:gd name="T0" fmla="*/ 1314 w 2003"/>
                <a:gd name="T1" fmla="*/ 1458 h 2513"/>
                <a:gd name="T2" fmla="*/ 1337 w 2003"/>
                <a:gd name="T3" fmla="*/ 1776 h 2513"/>
                <a:gd name="T4" fmla="*/ 1656 w 2003"/>
                <a:gd name="T5" fmla="*/ 1754 h 2513"/>
                <a:gd name="T6" fmla="*/ 1632 w 2003"/>
                <a:gd name="T7" fmla="*/ 1434 h 2513"/>
                <a:gd name="T8" fmla="*/ 834 w 2003"/>
                <a:gd name="T9" fmla="*/ 1446 h 2513"/>
                <a:gd name="T10" fmla="*/ 842 w 2003"/>
                <a:gd name="T11" fmla="*/ 2172 h 2513"/>
                <a:gd name="T12" fmla="*/ 1169 w 2003"/>
                <a:gd name="T13" fmla="*/ 2165 h 2513"/>
                <a:gd name="T14" fmla="*/ 1161 w 2003"/>
                <a:gd name="T15" fmla="*/ 1438 h 2513"/>
                <a:gd name="T16" fmla="*/ 360 w 2003"/>
                <a:gd name="T17" fmla="*/ 1438 h 2513"/>
                <a:gd name="T18" fmla="*/ 352 w 2003"/>
                <a:gd name="T19" fmla="*/ 1765 h 2513"/>
                <a:gd name="T20" fmla="*/ 679 w 2003"/>
                <a:gd name="T21" fmla="*/ 1773 h 2513"/>
                <a:gd name="T22" fmla="*/ 687 w 2003"/>
                <a:gd name="T23" fmla="*/ 1446 h 2513"/>
                <a:gd name="T24" fmla="*/ 1337 w 2003"/>
                <a:gd name="T25" fmla="*/ 962 h 2513"/>
                <a:gd name="T26" fmla="*/ 1314 w 2003"/>
                <a:gd name="T27" fmla="*/ 1281 h 2513"/>
                <a:gd name="T28" fmla="*/ 1632 w 2003"/>
                <a:gd name="T29" fmla="*/ 1303 h 2513"/>
                <a:gd name="T30" fmla="*/ 1656 w 2003"/>
                <a:gd name="T31" fmla="*/ 985 h 2513"/>
                <a:gd name="T32" fmla="*/ 1337 w 2003"/>
                <a:gd name="T33" fmla="*/ 962 h 2513"/>
                <a:gd name="T34" fmla="*/ 831 w 2003"/>
                <a:gd name="T35" fmla="*/ 985 h 2513"/>
                <a:gd name="T36" fmla="*/ 854 w 2003"/>
                <a:gd name="T37" fmla="*/ 1303 h 2513"/>
                <a:gd name="T38" fmla="*/ 1173 w 2003"/>
                <a:gd name="T39" fmla="*/ 1281 h 2513"/>
                <a:gd name="T40" fmla="*/ 1149 w 2003"/>
                <a:gd name="T41" fmla="*/ 962 h 2513"/>
                <a:gd name="T42" fmla="*/ 352 w 2003"/>
                <a:gd name="T43" fmla="*/ 973 h 2513"/>
                <a:gd name="T44" fmla="*/ 360 w 2003"/>
                <a:gd name="T45" fmla="*/ 1301 h 2513"/>
                <a:gd name="T46" fmla="*/ 687 w 2003"/>
                <a:gd name="T47" fmla="*/ 1293 h 2513"/>
                <a:gd name="T48" fmla="*/ 679 w 2003"/>
                <a:gd name="T49" fmla="*/ 966 h 2513"/>
                <a:gd name="T50" fmla="*/ 1325 w 2003"/>
                <a:gd name="T51" fmla="*/ 488 h 2513"/>
                <a:gd name="T52" fmla="*/ 1317 w 2003"/>
                <a:gd name="T53" fmla="*/ 814 h 2513"/>
                <a:gd name="T54" fmla="*/ 1644 w 2003"/>
                <a:gd name="T55" fmla="*/ 823 h 2513"/>
                <a:gd name="T56" fmla="*/ 1652 w 2003"/>
                <a:gd name="T57" fmla="*/ 496 h 2513"/>
                <a:gd name="T58" fmla="*/ 854 w 2003"/>
                <a:gd name="T59" fmla="*/ 484 h 2513"/>
                <a:gd name="T60" fmla="*/ 831 w 2003"/>
                <a:gd name="T61" fmla="*/ 803 h 2513"/>
                <a:gd name="T62" fmla="*/ 1149 w 2003"/>
                <a:gd name="T63" fmla="*/ 826 h 2513"/>
                <a:gd name="T64" fmla="*/ 1173 w 2003"/>
                <a:gd name="T65" fmla="*/ 506 h 2513"/>
                <a:gd name="T66" fmla="*/ 854 w 2003"/>
                <a:gd name="T67" fmla="*/ 484 h 2513"/>
                <a:gd name="T68" fmla="*/ 350 w 2003"/>
                <a:gd name="T69" fmla="*/ 506 h 2513"/>
                <a:gd name="T70" fmla="*/ 372 w 2003"/>
                <a:gd name="T71" fmla="*/ 826 h 2513"/>
                <a:gd name="T72" fmla="*/ 691 w 2003"/>
                <a:gd name="T73" fmla="*/ 803 h 2513"/>
                <a:gd name="T74" fmla="*/ 668 w 2003"/>
                <a:gd name="T75" fmla="*/ 484 h 2513"/>
                <a:gd name="T76" fmla="*/ 1478 w 2003"/>
                <a:gd name="T77" fmla="*/ 2 h 2513"/>
                <a:gd name="T78" fmla="*/ 1536 w 2003"/>
                <a:gd name="T79" fmla="*/ 60 h 2513"/>
                <a:gd name="T80" fmla="*/ 1780 w 2003"/>
                <a:gd name="T81" fmla="*/ 227 h 2513"/>
                <a:gd name="T82" fmla="*/ 1838 w 2003"/>
                <a:gd name="T83" fmla="*/ 284 h 2513"/>
                <a:gd name="T84" fmla="*/ 1951 w 2003"/>
                <a:gd name="T85" fmla="*/ 2094 h 2513"/>
                <a:gd name="T86" fmla="*/ 2003 w 2003"/>
                <a:gd name="T87" fmla="*/ 2167 h 2513"/>
                <a:gd name="T88" fmla="*/ 1971 w 2003"/>
                <a:gd name="T89" fmla="*/ 2498 h 2513"/>
                <a:gd name="T90" fmla="*/ 54 w 2003"/>
                <a:gd name="T91" fmla="*/ 2509 h 2513"/>
                <a:gd name="T92" fmla="*/ 0 w 2003"/>
                <a:gd name="T93" fmla="*/ 2436 h 2513"/>
                <a:gd name="T94" fmla="*/ 31 w 2003"/>
                <a:gd name="T95" fmla="*/ 2104 h 2513"/>
                <a:gd name="T96" fmla="*/ 162 w 2003"/>
                <a:gd name="T97" fmla="*/ 306 h 2513"/>
                <a:gd name="T98" fmla="*/ 203 w 2003"/>
                <a:gd name="T99" fmla="*/ 235 h 2513"/>
                <a:gd name="T100" fmla="*/ 466 w 2003"/>
                <a:gd name="T101" fmla="*/ 81 h 2513"/>
                <a:gd name="T102" fmla="*/ 507 w 2003"/>
                <a:gd name="T103" fmla="*/ 10 h 2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03" h="2513">
                  <a:moveTo>
                    <a:pt x="1337" y="1434"/>
                  </a:moveTo>
                  <a:lnTo>
                    <a:pt x="1325" y="1438"/>
                  </a:lnTo>
                  <a:lnTo>
                    <a:pt x="1317" y="1446"/>
                  </a:lnTo>
                  <a:lnTo>
                    <a:pt x="1314" y="1458"/>
                  </a:lnTo>
                  <a:lnTo>
                    <a:pt x="1314" y="1754"/>
                  </a:lnTo>
                  <a:lnTo>
                    <a:pt x="1317" y="1765"/>
                  </a:lnTo>
                  <a:lnTo>
                    <a:pt x="1325" y="1773"/>
                  </a:lnTo>
                  <a:lnTo>
                    <a:pt x="1337" y="1776"/>
                  </a:lnTo>
                  <a:lnTo>
                    <a:pt x="1632" y="1776"/>
                  </a:lnTo>
                  <a:lnTo>
                    <a:pt x="1644" y="1773"/>
                  </a:lnTo>
                  <a:lnTo>
                    <a:pt x="1652" y="1765"/>
                  </a:lnTo>
                  <a:lnTo>
                    <a:pt x="1656" y="1754"/>
                  </a:lnTo>
                  <a:lnTo>
                    <a:pt x="1656" y="1458"/>
                  </a:lnTo>
                  <a:lnTo>
                    <a:pt x="1652" y="1446"/>
                  </a:lnTo>
                  <a:lnTo>
                    <a:pt x="1644" y="1438"/>
                  </a:lnTo>
                  <a:lnTo>
                    <a:pt x="1632" y="1434"/>
                  </a:lnTo>
                  <a:lnTo>
                    <a:pt x="1337" y="1434"/>
                  </a:lnTo>
                  <a:close/>
                  <a:moveTo>
                    <a:pt x="854" y="1434"/>
                  </a:moveTo>
                  <a:lnTo>
                    <a:pt x="842" y="1438"/>
                  </a:lnTo>
                  <a:lnTo>
                    <a:pt x="834" y="1446"/>
                  </a:lnTo>
                  <a:lnTo>
                    <a:pt x="831" y="1458"/>
                  </a:lnTo>
                  <a:lnTo>
                    <a:pt x="831" y="2154"/>
                  </a:lnTo>
                  <a:lnTo>
                    <a:pt x="834" y="2165"/>
                  </a:lnTo>
                  <a:lnTo>
                    <a:pt x="842" y="2172"/>
                  </a:lnTo>
                  <a:lnTo>
                    <a:pt x="854" y="2176"/>
                  </a:lnTo>
                  <a:lnTo>
                    <a:pt x="1149" y="2176"/>
                  </a:lnTo>
                  <a:lnTo>
                    <a:pt x="1161" y="2172"/>
                  </a:lnTo>
                  <a:lnTo>
                    <a:pt x="1169" y="2165"/>
                  </a:lnTo>
                  <a:lnTo>
                    <a:pt x="1173" y="2154"/>
                  </a:lnTo>
                  <a:lnTo>
                    <a:pt x="1173" y="1458"/>
                  </a:lnTo>
                  <a:lnTo>
                    <a:pt x="1169" y="1446"/>
                  </a:lnTo>
                  <a:lnTo>
                    <a:pt x="1161" y="1438"/>
                  </a:lnTo>
                  <a:lnTo>
                    <a:pt x="1149" y="1434"/>
                  </a:lnTo>
                  <a:lnTo>
                    <a:pt x="854" y="1434"/>
                  </a:lnTo>
                  <a:close/>
                  <a:moveTo>
                    <a:pt x="372" y="1434"/>
                  </a:moveTo>
                  <a:lnTo>
                    <a:pt x="360" y="1438"/>
                  </a:lnTo>
                  <a:lnTo>
                    <a:pt x="352" y="1446"/>
                  </a:lnTo>
                  <a:lnTo>
                    <a:pt x="350" y="1458"/>
                  </a:lnTo>
                  <a:lnTo>
                    <a:pt x="350" y="1754"/>
                  </a:lnTo>
                  <a:lnTo>
                    <a:pt x="352" y="1765"/>
                  </a:lnTo>
                  <a:lnTo>
                    <a:pt x="360" y="1773"/>
                  </a:lnTo>
                  <a:lnTo>
                    <a:pt x="372" y="1776"/>
                  </a:lnTo>
                  <a:lnTo>
                    <a:pt x="668" y="1776"/>
                  </a:lnTo>
                  <a:lnTo>
                    <a:pt x="679" y="1773"/>
                  </a:lnTo>
                  <a:lnTo>
                    <a:pt x="687" y="1765"/>
                  </a:lnTo>
                  <a:lnTo>
                    <a:pt x="691" y="1754"/>
                  </a:lnTo>
                  <a:lnTo>
                    <a:pt x="691" y="1458"/>
                  </a:lnTo>
                  <a:lnTo>
                    <a:pt x="687" y="1446"/>
                  </a:lnTo>
                  <a:lnTo>
                    <a:pt x="679" y="1438"/>
                  </a:lnTo>
                  <a:lnTo>
                    <a:pt x="668" y="1434"/>
                  </a:lnTo>
                  <a:lnTo>
                    <a:pt x="372" y="1434"/>
                  </a:lnTo>
                  <a:close/>
                  <a:moveTo>
                    <a:pt x="1337" y="962"/>
                  </a:moveTo>
                  <a:lnTo>
                    <a:pt x="1325" y="966"/>
                  </a:lnTo>
                  <a:lnTo>
                    <a:pt x="1317" y="973"/>
                  </a:lnTo>
                  <a:lnTo>
                    <a:pt x="1314" y="985"/>
                  </a:lnTo>
                  <a:lnTo>
                    <a:pt x="1314" y="1281"/>
                  </a:lnTo>
                  <a:lnTo>
                    <a:pt x="1317" y="1293"/>
                  </a:lnTo>
                  <a:lnTo>
                    <a:pt x="1325" y="1301"/>
                  </a:lnTo>
                  <a:lnTo>
                    <a:pt x="1337" y="1303"/>
                  </a:lnTo>
                  <a:lnTo>
                    <a:pt x="1632" y="1303"/>
                  </a:lnTo>
                  <a:lnTo>
                    <a:pt x="1644" y="1301"/>
                  </a:lnTo>
                  <a:lnTo>
                    <a:pt x="1652" y="1293"/>
                  </a:lnTo>
                  <a:lnTo>
                    <a:pt x="1656" y="1281"/>
                  </a:lnTo>
                  <a:lnTo>
                    <a:pt x="1656" y="985"/>
                  </a:lnTo>
                  <a:lnTo>
                    <a:pt x="1652" y="973"/>
                  </a:lnTo>
                  <a:lnTo>
                    <a:pt x="1644" y="966"/>
                  </a:lnTo>
                  <a:lnTo>
                    <a:pt x="1632" y="962"/>
                  </a:lnTo>
                  <a:lnTo>
                    <a:pt x="1337" y="962"/>
                  </a:lnTo>
                  <a:close/>
                  <a:moveTo>
                    <a:pt x="854" y="962"/>
                  </a:moveTo>
                  <a:lnTo>
                    <a:pt x="842" y="966"/>
                  </a:lnTo>
                  <a:lnTo>
                    <a:pt x="834" y="973"/>
                  </a:lnTo>
                  <a:lnTo>
                    <a:pt x="831" y="985"/>
                  </a:lnTo>
                  <a:lnTo>
                    <a:pt x="831" y="1281"/>
                  </a:lnTo>
                  <a:lnTo>
                    <a:pt x="834" y="1293"/>
                  </a:lnTo>
                  <a:lnTo>
                    <a:pt x="842" y="1301"/>
                  </a:lnTo>
                  <a:lnTo>
                    <a:pt x="854" y="1303"/>
                  </a:lnTo>
                  <a:lnTo>
                    <a:pt x="1149" y="1303"/>
                  </a:lnTo>
                  <a:lnTo>
                    <a:pt x="1161" y="1301"/>
                  </a:lnTo>
                  <a:lnTo>
                    <a:pt x="1169" y="1293"/>
                  </a:lnTo>
                  <a:lnTo>
                    <a:pt x="1173" y="1281"/>
                  </a:lnTo>
                  <a:lnTo>
                    <a:pt x="1173" y="985"/>
                  </a:lnTo>
                  <a:lnTo>
                    <a:pt x="1169" y="973"/>
                  </a:lnTo>
                  <a:lnTo>
                    <a:pt x="1161" y="966"/>
                  </a:lnTo>
                  <a:lnTo>
                    <a:pt x="1149" y="962"/>
                  </a:lnTo>
                  <a:lnTo>
                    <a:pt x="854" y="962"/>
                  </a:lnTo>
                  <a:close/>
                  <a:moveTo>
                    <a:pt x="372" y="962"/>
                  </a:moveTo>
                  <a:lnTo>
                    <a:pt x="360" y="966"/>
                  </a:lnTo>
                  <a:lnTo>
                    <a:pt x="352" y="973"/>
                  </a:lnTo>
                  <a:lnTo>
                    <a:pt x="350" y="985"/>
                  </a:lnTo>
                  <a:lnTo>
                    <a:pt x="350" y="1281"/>
                  </a:lnTo>
                  <a:lnTo>
                    <a:pt x="352" y="1293"/>
                  </a:lnTo>
                  <a:lnTo>
                    <a:pt x="360" y="1301"/>
                  </a:lnTo>
                  <a:lnTo>
                    <a:pt x="372" y="1303"/>
                  </a:lnTo>
                  <a:lnTo>
                    <a:pt x="668" y="1303"/>
                  </a:lnTo>
                  <a:lnTo>
                    <a:pt x="679" y="1301"/>
                  </a:lnTo>
                  <a:lnTo>
                    <a:pt x="687" y="1293"/>
                  </a:lnTo>
                  <a:lnTo>
                    <a:pt x="691" y="1281"/>
                  </a:lnTo>
                  <a:lnTo>
                    <a:pt x="691" y="985"/>
                  </a:lnTo>
                  <a:lnTo>
                    <a:pt x="687" y="973"/>
                  </a:lnTo>
                  <a:lnTo>
                    <a:pt x="679" y="966"/>
                  </a:lnTo>
                  <a:lnTo>
                    <a:pt x="668" y="962"/>
                  </a:lnTo>
                  <a:lnTo>
                    <a:pt x="372" y="962"/>
                  </a:lnTo>
                  <a:close/>
                  <a:moveTo>
                    <a:pt x="1337" y="484"/>
                  </a:moveTo>
                  <a:lnTo>
                    <a:pt x="1325" y="488"/>
                  </a:lnTo>
                  <a:lnTo>
                    <a:pt x="1317" y="496"/>
                  </a:lnTo>
                  <a:lnTo>
                    <a:pt x="1314" y="506"/>
                  </a:lnTo>
                  <a:lnTo>
                    <a:pt x="1314" y="803"/>
                  </a:lnTo>
                  <a:lnTo>
                    <a:pt x="1317" y="814"/>
                  </a:lnTo>
                  <a:lnTo>
                    <a:pt x="1325" y="823"/>
                  </a:lnTo>
                  <a:lnTo>
                    <a:pt x="1337" y="826"/>
                  </a:lnTo>
                  <a:lnTo>
                    <a:pt x="1632" y="826"/>
                  </a:lnTo>
                  <a:lnTo>
                    <a:pt x="1644" y="823"/>
                  </a:lnTo>
                  <a:lnTo>
                    <a:pt x="1652" y="814"/>
                  </a:lnTo>
                  <a:lnTo>
                    <a:pt x="1656" y="803"/>
                  </a:lnTo>
                  <a:lnTo>
                    <a:pt x="1656" y="506"/>
                  </a:lnTo>
                  <a:lnTo>
                    <a:pt x="1652" y="496"/>
                  </a:lnTo>
                  <a:lnTo>
                    <a:pt x="1644" y="488"/>
                  </a:lnTo>
                  <a:lnTo>
                    <a:pt x="1632" y="484"/>
                  </a:lnTo>
                  <a:lnTo>
                    <a:pt x="1337" y="484"/>
                  </a:lnTo>
                  <a:close/>
                  <a:moveTo>
                    <a:pt x="854" y="484"/>
                  </a:moveTo>
                  <a:lnTo>
                    <a:pt x="842" y="488"/>
                  </a:lnTo>
                  <a:lnTo>
                    <a:pt x="834" y="496"/>
                  </a:lnTo>
                  <a:lnTo>
                    <a:pt x="831" y="506"/>
                  </a:lnTo>
                  <a:lnTo>
                    <a:pt x="831" y="803"/>
                  </a:lnTo>
                  <a:lnTo>
                    <a:pt x="834" y="814"/>
                  </a:lnTo>
                  <a:lnTo>
                    <a:pt x="842" y="823"/>
                  </a:lnTo>
                  <a:lnTo>
                    <a:pt x="854" y="826"/>
                  </a:lnTo>
                  <a:lnTo>
                    <a:pt x="1149" y="826"/>
                  </a:lnTo>
                  <a:lnTo>
                    <a:pt x="1161" y="823"/>
                  </a:lnTo>
                  <a:lnTo>
                    <a:pt x="1169" y="814"/>
                  </a:lnTo>
                  <a:lnTo>
                    <a:pt x="1173" y="803"/>
                  </a:lnTo>
                  <a:lnTo>
                    <a:pt x="1173" y="506"/>
                  </a:lnTo>
                  <a:lnTo>
                    <a:pt x="1169" y="496"/>
                  </a:lnTo>
                  <a:lnTo>
                    <a:pt x="1161" y="488"/>
                  </a:lnTo>
                  <a:lnTo>
                    <a:pt x="1149" y="484"/>
                  </a:lnTo>
                  <a:lnTo>
                    <a:pt x="854" y="484"/>
                  </a:lnTo>
                  <a:close/>
                  <a:moveTo>
                    <a:pt x="372" y="484"/>
                  </a:moveTo>
                  <a:lnTo>
                    <a:pt x="360" y="488"/>
                  </a:lnTo>
                  <a:lnTo>
                    <a:pt x="352" y="496"/>
                  </a:lnTo>
                  <a:lnTo>
                    <a:pt x="350" y="506"/>
                  </a:lnTo>
                  <a:lnTo>
                    <a:pt x="350" y="803"/>
                  </a:lnTo>
                  <a:lnTo>
                    <a:pt x="352" y="814"/>
                  </a:lnTo>
                  <a:lnTo>
                    <a:pt x="360" y="823"/>
                  </a:lnTo>
                  <a:lnTo>
                    <a:pt x="372" y="826"/>
                  </a:lnTo>
                  <a:lnTo>
                    <a:pt x="668" y="826"/>
                  </a:lnTo>
                  <a:lnTo>
                    <a:pt x="679" y="823"/>
                  </a:lnTo>
                  <a:lnTo>
                    <a:pt x="687" y="814"/>
                  </a:lnTo>
                  <a:lnTo>
                    <a:pt x="691" y="803"/>
                  </a:lnTo>
                  <a:lnTo>
                    <a:pt x="691" y="506"/>
                  </a:lnTo>
                  <a:lnTo>
                    <a:pt x="687" y="496"/>
                  </a:lnTo>
                  <a:lnTo>
                    <a:pt x="679" y="488"/>
                  </a:lnTo>
                  <a:lnTo>
                    <a:pt x="668" y="484"/>
                  </a:lnTo>
                  <a:lnTo>
                    <a:pt x="372" y="484"/>
                  </a:lnTo>
                  <a:close/>
                  <a:moveTo>
                    <a:pt x="547" y="0"/>
                  </a:moveTo>
                  <a:lnTo>
                    <a:pt x="1456" y="0"/>
                  </a:lnTo>
                  <a:lnTo>
                    <a:pt x="1478" y="2"/>
                  </a:lnTo>
                  <a:lnTo>
                    <a:pt x="1498" y="10"/>
                  </a:lnTo>
                  <a:lnTo>
                    <a:pt x="1513" y="23"/>
                  </a:lnTo>
                  <a:lnTo>
                    <a:pt x="1526" y="40"/>
                  </a:lnTo>
                  <a:lnTo>
                    <a:pt x="1536" y="60"/>
                  </a:lnTo>
                  <a:lnTo>
                    <a:pt x="1538" y="81"/>
                  </a:lnTo>
                  <a:lnTo>
                    <a:pt x="1538" y="225"/>
                  </a:lnTo>
                  <a:lnTo>
                    <a:pt x="1759" y="225"/>
                  </a:lnTo>
                  <a:lnTo>
                    <a:pt x="1780" y="227"/>
                  </a:lnTo>
                  <a:lnTo>
                    <a:pt x="1800" y="235"/>
                  </a:lnTo>
                  <a:lnTo>
                    <a:pt x="1817" y="248"/>
                  </a:lnTo>
                  <a:lnTo>
                    <a:pt x="1830" y="265"/>
                  </a:lnTo>
                  <a:lnTo>
                    <a:pt x="1838" y="284"/>
                  </a:lnTo>
                  <a:lnTo>
                    <a:pt x="1841" y="306"/>
                  </a:lnTo>
                  <a:lnTo>
                    <a:pt x="1841" y="2090"/>
                  </a:lnTo>
                  <a:lnTo>
                    <a:pt x="1926" y="2090"/>
                  </a:lnTo>
                  <a:lnTo>
                    <a:pt x="1951" y="2094"/>
                  </a:lnTo>
                  <a:lnTo>
                    <a:pt x="1971" y="2104"/>
                  </a:lnTo>
                  <a:lnTo>
                    <a:pt x="1989" y="2121"/>
                  </a:lnTo>
                  <a:lnTo>
                    <a:pt x="1999" y="2142"/>
                  </a:lnTo>
                  <a:lnTo>
                    <a:pt x="2003" y="2167"/>
                  </a:lnTo>
                  <a:lnTo>
                    <a:pt x="2003" y="2436"/>
                  </a:lnTo>
                  <a:lnTo>
                    <a:pt x="1999" y="2459"/>
                  </a:lnTo>
                  <a:lnTo>
                    <a:pt x="1989" y="2481"/>
                  </a:lnTo>
                  <a:lnTo>
                    <a:pt x="1971" y="2498"/>
                  </a:lnTo>
                  <a:lnTo>
                    <a:pt x="1951" y="2509"/>
                  </a:lnTo>
                  <a:lnTo>
                    <a:pt x="1926" y="2513"/>
                  </a:lnTo>
                  <a:lnTo>
                    <a:pt x="79" y="2513"/>
                  </a:lnTo>
                  <a:lnTo>
                    <a:pt x="54" y="2509"/>
                  </a:lnTo>
                  <a:lnTo>
                    <a:pt x="31" y="2498"/>
                  </a:lnTo>
                  <a:lnTo>
                    <a:pt x="16" y="2481"/>
                  </a:lnTo>
                  <a:lnTo>
                    <a:pt x="4" y="2459"/>
                  </a:lnTo>
                  <a:lnTo>
                    <a:pt x="0" y="2436"/>
                  </a:lnTo>
                  <a:lnTo>
                    <a:pt x="0" y="2167"/>
                  </a:lnTo>
                  <a:lnTo>
                    <a:pt x="4" y="2142"/>
                  </a:lnTo>
                  <a:lnTo>
                    <a:pt x="16" y="2121"/>
                  </a:lnTo>
                  <a:lnTo>
                    <a:pt x="31" y="2104"/>
                  </a:lnTo>
                  <a:lnTo>
                    <a:pt x="54" y="2094"/>
                  </a:lnTo>
                  <a:lnTo>
                    <a:pt x="79" y="2090"/>
                  </a:lnTo>
                  <a:lnTo>
                    <a:pt x="162" y="2090"/>
                  </a:lnTo>
                  <a:lnTo>
                    <a:pt x="162" y="306"/>
                  </a:lnTo>
                  <a:lnTo>
                    <a:pt x="165" y="284"/>
                  </a:lnTo>
                  <a:lnTo>
                    <a:pt x="174" y="265"/>
                  </a:lnTo>
                  <a:lnTo>
                    <a:pt x="186" y="248"/>
                  </a:lnTo>
                  <a:lnTo>
                    <a:pt x="203" y="235"/>
                  </a:lnTo>
                  <a:lnTo>
                    <a:pt x="223" y="227"/>
                  </a:lnTo>
                  <a:lnTo>
                    <a:pt x="243" y="225"/>
                  </a:lnTo>
                  <a:lnTo>
                    <a:pt x="466" y="225"/>
                  </a:lnTo>
                  <a:lnTo>
                    <a:pt x="466" y="81"/>
                  </a:lnTo>
                  <a:lnTo>
                    <a:pt x="469" y="60"/>
                  </a:lnTo>
                  <a:lnTo>
                    <a:pt x="477" y="40"/>
                  </a:lnTo>
                  <a:lnTo>
                    <a:pt x="490" y="23"/>
                  </a:lnTo>
                  <a:lnTo>
                    <a:pt x="507" y="10"/>
                  </a:lnTo>
                  <a:lnTo>
                    <a:pt x="525" y="2"/>
                  </a:lnTo>
                  <a:lnTo>
                    <a:pt x="5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Trebuchet MS"/>
              </a:endParaRPr>
            </a:p>
          </p:txBody>
        </p:sp>
      </p:grpSp>
      <p:grpSp>
        <p:nvGrpSpPr>
          <p:cNvPr id="166" name="Group 88"/>
          <p:cNvGrpSpPr>
            <a:grpSpLocks noChangeAspect="1"/>
          </p:cNvGrpSpPr>
          <p:nvPr/>
        </p:nvGrpSpPr>
        <p:grpSpPr bwMode="auto">
          <a:xfrm>
            <a:off x="1059384" y="2464484"/>
            <a:ext cx="248546" cy="248546"/>
            <a:chOff x="4565" y="880"/>
            <a:chExt cx="3783" cy="378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67" name="Freeform 90"/>
            <p:cNvSpPr>
              <a:spLocks/>
            </p:cNvSpPr>
            <p:nvPr/>
          </p:nvSpPr>
          <p:spPr bwMode="auto">
            <a:xfrm>
              <a:off x="4565" y="3638"/>
              <a:ext cx="3783" cy="1025"/>
            </a:xfrm>
            <a:custGeom>
              <a:avLst/>
              <a:gdLst>
                <a:gd name="T0" fmla="*/ 0 w 3783"/>
                <a:gd name="T1" fmla="*/ 0 h 1025"/>
                <a:gd name="T2" fmla="*/ 3783 w 3783"/>
                <a:gd name="T3" fmla="*/ 0 h 1025"/>
                <a:gd name="T4" fmla="*/ 3783 w 3783"/>
                <a:gd name="T5" fmla="*/ 394 h 1025"/>
                <a:gd name="T6" fmla="*/ 2601 w 3783"/>
                <a:gd name="T7" fmla="*/ 394 h 1025"/>
                <a:gd name="T8" fmla="*/ 2601 w 3783"/>
                <a:gd name="T9" fmla="*/ 868 h 1025"/>
                <a:gd name="T10" fmla="*/ 2916 w 3783"/>
                <a:gd name="T11" fmla="*/ 868 h 1025"/>
                <a:gd name="T12" fmla="*/ 2916 w 3783"/>
                <a:gd name="T13" fmla="*/ 1025 h 1025"/>
                <a:gd name="T14" fmla="*/ 867 w 3783"/>
                <a:gd name="T15" fmla="*/ 1025 h 1025"/>
                <a:gd name="T16" fmla="*/ 867 w 3783"/>
                <a:gd name="T17" fmla="*/ 868 h 1025"/>
                <a:gd name="T18" fmla="*/ 1182 w 3783"/>
                <a:gd name="T19" fmla="*/ 868 h 1025"/>
                <a:gd name="T20" fmla="*/ 1182 w 3783"/>
                <a:gd name="T21" fmla="*/ 394 h 1025"/>
                <a:gd name="T22" fmla="*/ 0 w 3783"/>
                <a:gd name="T23" fmla="*/ 394 h 1025"/>
                <a:gd name="T24" fmla="*/ 0 w 3783"/>
                <a:gd name="T25" fmla="*/ 0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83" h="1025">
                  <a:moveTo>
                    <a:pt x="0" y="0"/>
                  </a:moveTo>
                  <a:lnTo>
                    <a:pt x="3783" y="0"/>
                  </a:lnTo>
                  <a:lnTo>
                    <a:pt x="3783" y="394"/>
                  </a:lnTo>
                  <a:lnTo>
                    <a:pt x="2601" y="394"/>
                  </a:lnTo>
                  <a:lnTo>
                    <a:pt x="2601" y="868"/>
                  </a:lnTo>
                  <a:lnTo>
                    <a:pt x="2916" y="868"/>
                  </a:lnTo>
                  <a:lnTo>
                    <a:pt x="2916" y="1025"/>
                  </a:lnTo>
                  <a:lnTo>
                    <a:pt x="867" y="1025"/>
                  </a:lnTo>
                  <a:lnTo>
                    <a:pt x="867" y="868"/>
                  </a:lnTo>
                  <a:lnTo>
                    <a:pt x="1182" y="868"/>
                  </a:lnTo>
                  <a:lnTo>
                    <a:pt x="1182" y="394"/>
                  </a:lnTo>
                  <a:lnTo>
                    <a:pt x="0" y="39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68" name="Freeform 91"/>
            <p:cNvSpPr>
              <a:spLocks/>
            </p:cNvSpPr>
            <p:nvPr/>
          </p:nvSpPr>
          <p:spPr bwMode="auto">
            <a:xfrm>
              <a:off x="5399" y="1747"/>
              <a:ext cx="1500" cy="551"/>
            </a:xfrm>
            <a:custGeom>
              <a:avLst/>
              <a:gdLst>
                <a:gd name="T0" fmla="*/ 0 w 1500"/>
                <a:gd name="T1" fmla="*/ 0 h 551"/>
                <a:gd name="T2" fmla="*/ 1500 w 1500"/>
                <a:gd name="T3" fmla="*/ 0 h 551"/>
                <a:gd name="T4" fmla="*/ 1316 w 1500"/>
                <a:gd name="T5" fmla="*/ 551 h 551"/>
                <a:gd name="T6" fmla="*/ 170 w 1500"/>
                <a:gd name="T7" fmla="*/ 551 h 551"/>
                <a:gd name="T8" fmla="*/ 0 w 1500"/>
                <a:gd name="T9" fmla="*/ 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0" h="551">
                  <a:moveTo>
                    <a:pt x="0" y="0"/>
                  </a:moveTo>
                  <a:lnTo>
                    <a:pt x="1500" y="0"/>
                  </a:lnTo>
                  <a:lnTo>
                    <a:pt x="1316" y="551"/>
                  </a:lnTo>
                  <a:lnTo>
                    <a:pt x="170" y="55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69" name="Freeform 92"/>
            <p:cNvSpPr>
              <a:spLocks noEditPoints="1"/>
            </p:cNvSpPr>
            <p:nvPr/>
          </p:nvSpPr>
          <p:spPr bwMode="auto">
            <a:xfrm>
              <a:off x="4565" y="880"/>
              <a:ext cx="3783" cy="2600"/>
            </a:xfrm>
            <a:custGeom>
              <a:avLst/>
              <a:gdLst>
                <a:gd name="T0" fmla="*/ 2895 w 3783"/>
                <a:gd name="T1" fmla="*/ 2160 h 2600"/>
                <a:gd name="T2" fmla="*/ 3282 w 3783"/>
                <a:gd name="T3" fmla="*/ 2133 h 2600"/>
                <a:gd name="T4" fmla="*/ 3214 w 3783"/>
                <a:gd name="T5" fmla="*/ 1841 h 2600"/>
                <a:gd name="T6" fmla="*/ 2696 w 3783"/>
                <a:gd name="T7" fmla="*/ 1436 h 2600"/>
                <a:gd name="T8" fmla="*/ 368 w 3783"/>
                <a:gd name="T9" fmla="*/ 469 h 2600"/>
                <a:gd name="T10" fmla="*/ 860 w 3783"/>
                <a:gd name="T11" fmla="*/ 1491 h 2600"/>
                <a:gd name="T12" fmla="*/ 881 w 3783"/>
                <a:gd name="T13" fmla="*/ 1891 h 2600"/>
                <a:gd name="T14" fmla="*/ 868 w 3783"/>
                <a:gd name="T15" fmla="*/ 1943 h 2600"/>
                <a:gd name="T16" fmla="*/ 870 w 3783"/>
                <a:gd name="T17" fmla="*/ 2008 h 2600"/>
                <a:gd name="T18" fmla="*/ 894 w 3783"/>
                <a:gd name="T19" fmla="*/ 2079 h 2600"/>
                <a:gd name="T20" fmla="*/ 936 w 3783"/>
                <a:gd name="T21" fmla="*/ 2138 h 2600"/>
                <a:gd name="T22" fmla="*/ 995 w 3783"/>
                <a:gd name="T23" fmla="*/ 2180 h 2600"/>
                <a:gd name="T24" fmla="*/ 1065 w 3783"/>
                <a:gd name="T25" fmla="*/ 2203 h 2600"/>
                <a:gd name="T26" fmla="*/ 1142 w 3783"/>
                <a:gd name="T27" fmla="*/ 2203 h 2600"/>
                <a:gd name="T28" fmla="*/ 1212 w 3783"/>
                <a:gd name="T29" fmla="*/ 2180 h 2600"/>
                <a:gd name="T30" fmla="*/ 1270 w 3783"/>
                <a:gd name="T31" fmla="*/ 2138 h 2600"/>
                <a:gd name="T32" fmla="*/ 1314 w 3783"/>
                <a:gd name="T33" fmla="*/ 2079 h 2600"/>
                <a:gd name="T34" fmla="*/ 1337 w 3783"/>
                <a:gd name="T35" fmla="*/ 2008 h 2600"/>
                <a:gd name="T36" fmla="*/ 1338 w 3783"/>
                <a:gd name="T37" fmla="*/ 1943 h 2600"/>
                <a:gd name="T38" fmla="*/ 1325 w 3783"/>
                <a:gd name="T39" fmla="*/ 1891 h 2600"/>
                <a:gd name="T40" fmla="*/ 1661 w 3783"/>
                <a:gd name="T41" fmla="*/ 1916 h 2600"/>
                <a:gd name="T42" fmla="*/ 1656 w 3783"/>
                <a:gd name="T43" fmla="*/ 1970 h 2600"/>
                <a:gd name="T44" fmla="*/ 1667 w 3783"/>
                <a:gd name="T45" fmla="*/ 2045 h 2600"/>
                <a:gd name="T46" fmla="*/ 1700 w 3783"/>
                <a:gd name="T47" fmla="*/ 2110 h 2600"/>
                <a:gd name="T48" fmla="*/ 1752 w 3783"/>
                <a:gd name="T49" fmla="*/ 2161 h 2600"/>
                <a:gd name="T50" fmla="*/ 1817 w 3783"/>
                <a:gd name="T51" fmla="*/ 2195 h 2600"/>
                <a:gd name="T52" fmla="*/ 1892 w 3783"/>
                <a:gd name="T53" fmla="*/ 2207 h 2600"/>
                <a:gd name="T54" fmla="*/ 1966 w 3783"/>
                <a:gd name="T55" fmla="*/ 2195 h 2600"/>
                <a:gd name="T56" fmla="*/ 2031 w 3783"/>
                <a:gd name="T57" fmla="*/ 2161 h 2600"/>
                <a:gd name="T58" fmla="*/ 2082 w 3783"/>
                <a:gd name="T59" fmla="*/ 2110 h 2600"/>
                <a:gd name="T60" fmla="*/ 2116 w 3783"/>
                <a:gd name="T61" fmla="*/ 2045 h 2600"/>
                <a:gd name="T62" fmla="*/ 2128 w 3783"/>
                <a:gd name="T63" fmla="*/ 1970 h 2600"/>
                <a:gd name="T64" fmla="*/ 2121 w 3783"/>
                <a:gd name="T65" fmla="*/ 1916 h 2600"/>
                <a:gd name="T66" fmla="*/ 2206 w 3783"/>
                <a:gd name="T67" fmla="*/ 1891 h 2600"/>
                <a:gd name="T68" fmla="*/ 916 w 3783"/>
                <a:gd name="T69" fmla="*/ 1734 h 2600"/>
                <a:gd name="T70" fmla="*/ 2264 w 3783"/>
                <a:gd name="T71" fmla="*/ 1577 h 2600"/>
                <a:gd name="T72" fmla="*/ 786 w 3783"/>
                <a:gd name="T73" fmla="*/ 709 h 2600"/>
                <a:gd name="T74" fmla="*/ 419 w 3783"/>
                <a:gd name="T75" fmla="*/ 319 h 2600"/>
                <a:gd name="T76" fmla="*/ 3783 w 3783"/>
                <a:gd name="T77" fmla="*/ 0 h 2600"/>
                <a:gd name="T78" fmla="*/ 0 w 3783"/>
                <a:gd name="T79" fmla="*/ 2600 h 2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783" h="2600">
                  <a:moveTo>
                    <a:pt x="2696" y="1436"/>
                  </a:moveTo>
                  <a:lnTo>
                    <a:pt x="2895" y="2160"/>
                  </a:lnTo>
                  <a:lnTo>
                    <a:pt x="3101" y="1952"/>
                  </a:lnTo>
                  <a:lnTo>
                    <a:pt x="3282" y="2133"/>
                  </a:lnTo>
                  <a:lnTo>
                    <a:pt x="3394" y="2022"/>
                  </a:lnTo>
                  <a:lnTo>
                    <a:pt x="3214" y="1841"/>
                  </a:lnTo>
                  <a:lnTo>
                    <a:pt x="3420" y="1633"/>
                  </a:lnTo>
                  <a:lnTo>
                    <a:pt x="2696" y="1436"/>
                  </a:lnTo>
                  <a:close/>
                  <a:moveTo>
                    <a:pt x="419" y="319"/>
                  </a:moveTo>
                  <a:lnTo>
                    <a:pt x="368" y="469"/>
                  </a:lnTo>
                  <a:lnTo>
                    <a:pt x="568" y="534"/>
                  </a:lnTo>
                  <a:lnTo>
                    <a:pt x="860" y="1491"/>
                  </a:lnTo>
                  <a:lnTo>
                    <a:pt x="661" y="1891"/>
                  </a:lnTo>
                  <a:lnTo>
                    <a:pt x="881" y="1891"/>
                  </a:lnTo>
                  <a:lnTo>
                    <a:pt x="873" y="1916"/>
                  </a:lnTo>
                  <a:lnTo>
                    <a:pt x="868" y="1943"/>
                  </a:lnTo>
                  <a:lnTo>
                    <a:pt x="867" y="1970"/>
                  </a:lnTo>
                  <a:lnTo>
                    <a:pt x="870" y="2008"/>
                  </a:lnTo>
                  <a:lnTo>
                    <a:pt x="879" y="2045"/>
                  </a:lnTo>
                  <a:lnTo>
                    <a:pt x="894" y="2079"/>
                  </a:lnTo>
                  <a:lnTo>
                    <a:pt x="913" y="2110"/>
                  </a:lnTo>
                  <a:lnTo>
                    <a:pt x="936" y="2138"/>
                  </a:lnTo>
                  <a:lnTo>
                    <a:pt x="964" y="2161"/>
                  </a:lnTo>
                  <a:lnTo>
                    <a:pt x="995" y="2180"/>
                  </a:lnTo>
                  <a:lnTo>
                    <a:pt x="1029" y="2195"/>
                  </a:lnTo>
                  <a:lnTo>
                    <a:pt x="1065" y="2203"/>
                  </a:lnTo>
                  <a:lnTo>
                    <a:pt x="1104" y="2207"/>
                  </a:lnTo>
                  <a:lnTo>
                    <a:pt x="1142" y="2203"/>
                  </a:lnTo>
                  <a:lnTo>
                    <a:pt x="1178" y="2195"/>
                  </a:lnTo>
                  <a:lnTo>
                    <a:pt x="1212" y="2180"/>
                  </a:lnTo>
                  <a:lnTo>
                    <a:pt x="1242" y="2161"/>
                  </a:lnTo>
                  <a:lnTo>
                    <a:pt x="1270" y="2138"/>
                  </a:lnTo>
                  <a:lnTo>
                    <a:pt x="1294" y="2110"/>
                  </a:lnTo>
                  <a:lnTo>
                    <a:pt x="1314" y="2079"/>
                  </a:lnTo>
                  <a:lnTo>
                    <a:pt x="1327" y="2045"/>
                  </a:lnTo>
                  <a:lnTo>
                    <a:pt x="1337" y="2008"/>
                  </a:lnTo>
                  <a:lnTo>
                    <a:pt x="1340" y="1970"/>
                  </a:lnTo>
                  <a:lnTo>
                    <a:pt x="1338" y="1943"/>
                  </a:lnTo>
                  <a:lnTo>
                    <a:pt x="1333" y="1916"/>
                  </a:lnTo>
                  <a:lnTo>
                    <a:pt x="1325" y="1891"/>
                  </a:lnTo>
                  <a:lnTo>
                    <a:pt x="1669" y="1891"/>
                  </a:lnTo>
                  <a:lnTo>
                    <a:pt x="1661" y="1916"/>
                  </a:lnTo>
                  <a:lnTo>
                    <a:pt x="1657" y="1943"/>
                  </a:lnTo>
                  <a:lnTo>
                    <a:pt x="1656" y="1970"/>
                  </a:lnTo>
                  <a:lnTo>
                    <a:pt x="1658" y="2008"/>
                  </a:lnTo>
                  <a:lnTo>
                    <a:pt x="1667" y="2045"/>
                  </a:lnTo>
                  <a:lnTo>
                    <a:pt x="1682" y="2079"/>
                  </a:lnTo>
                  <a:lnTo>
                    <a:pt x="1700" y="2110"/>
                  </a:lnTo>
                  <a:lnTo>
                    <a:pt x="1724" y="2138"/>
                  </a:lnTo>
                  <a:lnTo>
                    <a:pt x="1752" y="2161"/>
                  </a:lnTo>
                  <a:lnTo>
                    <a:pt x="1783" y="2180"/>
                  </a:lnTo>
                  <a:lnTo>
                    <a:pt x="1817" y="2195"/>
                  </a:lnTo>
                  <a:lnTo>
                    <a:pt x="1853" y="2203"/>
                  </a:lnTo>
                  <a:lnTo>
                    <a:pt x="1892" y="2207"/>
                  </a:lnTo>
                  <a:lnTo>
                    <a:pt x="1930" y="2203"/>
                  </a:lnTo>
                  <a:lnTo>
                    <a:pt x="1966" y="2195"/>
                  </a:lnTo>
                  <a:lnTo>
                    <a:pt x="2000" y="2180"/>
                  </a:lnTo>
                  <a:lnTo>
                    <a:pt x="2031" y="2161"/>
                  </a:lnTo>
                  <a:lnTo>
                    <a:pt x="2058" y="2138"/>
                  </a:lnTo>
                  <a:lnTo>
                    <a:pt x="2082" y="2110"/>
                  </a:lnTo>
                  <a:lnTo>
                    <a:pt x="2102" y="2079"/>
                  </a:lnTo>
                  <a:lnTo>
                    <a:pt x="2116" y="2045"/>
                  </a:lnTo>
                  <a:lnTo>
                    <a:pt x="2125" y="2008"/>
                  </a:lnTo>
                  <a:lnTo>
                    <a:pt x="2128" y="1970"/>
                  </a:lnTo>
                  <a:lnTo>
                    <a:pt x="2126" y="1943"/>
                  </a:lnTo>
                  <a:lnTo>
                    <a:pt x="2121" y="1916"/>
                  </a:lnTo>
                  <a:lnTo>
                    <a:pt x="2113" y="1891"/>
                  </a:lnTo>
                  <a:lnTo>
                    <a:pt x="2206" y="1891"/>
                  </a:lnTo>
                  <a:lnTo>
                    <a:pt x="2206" y="1734"/>
                  </a:lnTo>
                  <a:lnTo>
                    <a:pt x="916" y="1734"/>
                  </a:lnTo>
                  <a:lnTo>
                    <a:pt x="995" y="1577"/>
                  </a:lnTo>
                  <a:lnTo>
                    <a:pt x="2264" y="1577"/>
                  </a:lnTo>
                  <a:lnTo>
                    <a:pt x="2553" y="709"/>
                  </a:lnTo>
                  <a:lnTo>
                    <a:pt x="786" y="709"/>
                  </a:lnTo>
                  <a:lnTo>
                    <a:pt x="694" y="411"/>
                  </a:lnTo>
                  <a:lnTo>
                    <a:pt x="419" y="319"/>
                  </a:lnTo>
                  <a:close/>
                  <a:moveTo>
                    <a:pt x="0" y="0"/>
                  </a:moveTo>
                  <a:lnTo>
                    <a:pt x="3783" y="0"/>
                  </a:lnTo>
                  <a:lnTo>
                    <a:pt x="3783" y="2600"/>
                  </a:lnTo>
                  <a:lnTo>
                    <a:pt x="0" y="26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Trebuchet MS"/>
              </a:endParaRPr>
            </a:p>
          </p:txBody>
        </p:sp>
      </p:grpSp>
      <p:grpSp>
        <p:nvGrpSpPr>
          <p:cNvPr id="190" name="Group 25"/>
          <p:cNvGrpSpPr>
            <a:grpSpLocks noChangeAspect="1"/>
          </p:cNvGrpSpPr>
          <p:nvPr/>
        </p:nvGrpSpPr>
        <p:grpSpPr bwMode="auto">
          <a:xfrm>
            <a:off x="1037895" y="3324530"/>
            <a:ext cx="272417" cy="263159"/>
            <a:chOff x="6919" y="2207"/>
            <a:chExt cx="229" cy="261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91" name="Freeform 27"/>
            <p:cNvSpPr>
              <a:spLocks/>
            </p:cNvSpPr>
            <p:nvPr/>
          </p:nvSpPr>
          <p:spPr bwMode="auto">
            <a:xfrm>
              <a:off x="6919" y="2363"/>
              <a:ext cx="229" cy="105"/>
            </a:xfrm>
            <a:custGeom>
              <a:avLst/>
              <a:gdLst>
                <a:gd name="T0" fmla="*/ 1283 w 2972"/>
                <a:gd name="T1" fmla="*/ 1004 h 1371"/>
                <a:gd name="T2" fmla="*/ 1354 w 2972"/>
                <a:gd name="T3" fmla="*/ 567 h 1371"/>
                <a:gd name="T4" fmla="*/ 1305 w 2972"/>
                <a:gd name="T5" fmla="*/ 463 h 1371"/>
                <a:gd name="T6" fmla="*/ 1287 w 2972"/>
                <a:gd name="T7" fmla="*/ 384 h 1371"/>
                <a:gd name="T8" fmla="*/ 1297 w 2972"/>
                <a:gd name="T9" fmla="*/ 325 h 1371"/>
                <a:gd name="T10" fmla="*/ 1324 w 2972"/>
                <a:gd name="T11" fmla="*/ 283 h 1371"/>
                <a:gd name="T12" fmla="*/ 1362 w 2972"/>
                <a:gd name="T13" fmla="*/ 256 h 1371"/>
                <a:gd name="T14" fmla="*/ 1405 w 2972"/>
                <a:gd name="T15" fmla="*/ 240 h 1371"/>
                <a:gd name="T16" fmla="*/ 1446 w 2972"/>
                <a:gd name="T17" fmla="*/ 231 h 1371"/>
                <a:gd name="T18" fmla="*/ 1477 w 2972"/>
                <a:gd name="T19" fmla="*/ 229 h 1371"/>
                <a:gd name="T20" fmla="*/ 1493 w 2972"/>
                <a:gd name="T21" fmla="*/ 229 h 1371"/>
                <a:gd name="T22" fmla="*/ 1525 w 2972"/>
                <a:gd name="T23" fmla="*/ 231 h 1371"/>
                <a:gd name="T24" fmla="*/ 1566 w 2972"/>
                <a:gd name="T25" fmla="*/ 240 h 1371"/>
                <a:gd name="T26" fmla="*/ 1609 w 2972"/>
                <a:gd name="T27" fmla="*/ 255 h 1371"/>
                <a:gd name="T28" fmla="*/ 1647 w 2972"/>
                <a:gd name="T29" fmla="*/ 283 h 1371"/>
                <a:gd name="T30" fmla="*/ 1675 w 2972"/>
                <a:gd name="T31" fmla="*/ 325 h 1371"/>
                <a:gd name="T32" fmla="*/ 1683 w 2972"/>
                <a:gd name="T33" fmla="*/ 384 h 1371"/>
                <a:gd name="T34" fmla="*/ 1667 w 2972"/>
                <a:gd name="T35" fmla="*/ 463 h 1371"/>
                <a:gd name="T36" fmla="*/ 1617 w 2972"/>
                <a:gd name="T37" fmla="*/ 567 h 1371"/>
                <a:gd name="T38" fmla="*/ 1688 w 2972"/>
                <a:gd name="T39" fmla="*/ 1004 h 1371"/>
                <a:gd name="T40" fmla="*/ 2008 w 2972"/>
                <a:gd name="T41" fmla="*/ 2 h 1371"/>
                <a:gd name="T42" fmla="*/ 2041 w 2972"/>
                <a:gd name="T43" fmla="*/ 22 h 1371"/>
                <a:gd name="T44" fmla="*/ 2111 w 2972"/>
                <a:gd name="T45" fmla="*/ 62 h 1371"/>
                <a:gd name="T46" fmla="*/ 2217 w 2972"/>
                <a:gd name="T47" fmla="*/ 118 h 1371"/>
                <a:gd name="T48" fmla="*/ 2356 w 2972"/>
                <a:gd name="T49" fmla="*/ 184 h 1371"/>
                <a:gd name="T50" fmla="*/ 2524 w 2972"/>
                <a:gd name="T51" fmla="*/ 256 h 1371"/>
                <a:gd name="T52" fmla="*/ 2690 w 2972"/>
                <a:gd name="T53" fmla="*/ 327 h 1371"/>
                <a:gd name="T54" fmla="*/ 2806 w 2972"/>
                <a:gd name="T55" fmla="*/ 417 h 1371"/>
                <a:gd name="T56" fmla="*/ 2884 w 2972"/>
                <a:gd name="T57" fmla="*/ 532 h 1371"/>
                <a:gd name="T58" fmla="*/ 2931 w 2972"/>
                <a:gd name="T59" fmla="*/ 675 h 1371"/>
                <a:gd name="T60" fmla="*/ 2956 w 2972"/>
                <a:gd name="T61" fmla="*/ 846 h 1371"/>
                <a:gd name="T62" fmla="*/ 2967 w 2972"/>
                <a:gd name="T63" fmla="*/ 1049 h 1371"/>
                <a:gd name="T64" fmla="*/ 2971 w 2972"/>
                <a:gd name="T65" fmla="*/ 1284 h 1371"/>
                <a:gd name="T66" fmla="*/ 1 w 2972"/>
                <a:gd name="T67" fmla="*/ 1288 h 1371"/>
                <a:gd name="T68" fmla="*/ 4 w 2972"/>
                <a:gd name="T69" fmla="*/ 1062 h 1371"/>
                <a:gd name="T70" fmla="*/ 13 w 2972"/>
                <a:gd name="T71" fmla="*/ 866 h 1371"/>
                <a:gd name="T72" fmla="*/ 34 w 2972"/>
                <a:gd name="T73" fmla="*/ 699 h 1371"/>
                <a:gd name="T74" fmla="*/ 74 w 2972"/>
                <a:gd name="T75" fmla="*/ 557 h 1371"/>
                <a:gd name="T76" fmla="*/ 143 w 2972"/>
                <a:gd name="T77" fmla="*/ 442 h 1371"/>
                <a:gd name="T78" fmla="*/ 243 w 2972"/>
                <a:gd name="T79" fmla="*/ 350 h 1371"/>
                <a:gd name="T80" fmla="*/ 385 w 2972"/>
                <a:gd name="T81" fmla="*/ 281 h 1371"/>
                <a:gd name="T82" fmla="*/ 562 w 2972"/>
                <a:gd name="T83" fmla="*/ 208 h 1371"/>
                <a:gd name="T84" fmla="*/ 711 w 2972"/>
                <a:gd name="T85" fmla="*/ 139 h 1371"/>
                <a:gd name="T86" fmla="*/ 828 w 2972"/>
                <a:gd name="T87" fmla="*/ 80 h 1371"/>
                <a:gd name="T88" fmla="*/ 910 w 2972"/>
                <a:gd name="T89" fmla="*/ 33 h 1371"/>
                <a:gd name="T90" fmla="*/ 956 w 2972"/>
                <a:gd name="T91" fmla="*/ 6 h 1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72" h="1371">
                  <a:moveTo>
                    <a:pt x="965" y="0"/>
                  </a:moveTo>
                  <a:lnTo>
                    <a:pt x="1245" y="885"/>
                  </a:lnTo>
                  <a:lnTo>
                    <a:pt x="1283" y="1004"/>
                  </a:lnTo>
                  <a:lnTo>
                    <a:pt x="1408" y="649"/>
                  </a:lnTo>
                  <a:lnTo>
                    <a:pt x="1379" y="607"/>
                  </a:lnTo>
                  <a:lnTo>
                    <a:pt x="1354" y="567"/>
                  </a:lnTo>
                  <a:lnTo>
                    <a:pt x="1334" y="530"/>
                  </a:lnTo>
                  <a:lnTo>
                    <a:pt x="1317" y="495"/>
                  </a:lnTo>
                  <a:lnTo>
                    <a:pt x="1305" y="463"/>
                  </a:lnTo>
                  <a:lnTo>
                    <a:pt x="1296" y="435"/>
                  </a:lnTo>
                  <a:lnTo>
                    <a:pt x="1290" y="409"/>
                  </a:lnTo>
                  <a:lnTo>
                    <a:pt x="1287" y="384"/>
                  </a:lnTo>
                  <a:lnTo>
                    <a:pt x="1288" y="362"/>
                  </a:lnTo>
                  <a:lnTo>
                    <a:pt x="1291" y="343"/>
                  </a:lnTo>
                  <a:lnTo>
                    <a:pt x="1297" y="325"/>
                  </a:lnTo>
                  <a:lnTo>
                    <a:pt x="1304" y="310"/>
                  </a:lnTo>
                  <a:lnTo>
                    <a:pt x="1313" y="295"/>
                  </a:lnTo>
                  <a:lnTo>
                    <a:pt x="1324" y="283"/>
                  </a:lnTo>
                  <a:lnTo>
                    <a:pt x="1335" y="273"/>
                  </a:lnTo>
                  <a:lnTo>
                    <a:pt x="1348" y="263"/>
                  </a:lnTo>
                  <a:lnTo>
                    <a:pt x="1362" y="256"/>
                  </a:lnTo>
                  <a:lnTo>
                    <a:pt x="1376" y="249"/>
                  </a:lnTo>
                  <a:lnTo>
                    <a:pt x="1391" y="244"/>
                  </a:lnTo>
                  <a:lnTo>
                    <a:pt x="1405" y="240"/>
                  </a:lnTo>
                  <a:lnTo>
                    <a:pt x="1420" y="236"/>
                  </a:lnTo>
                  <a:lnTo>
                    <a:pt x="1433" y="233"/>
                  </a:lnTo>
                  <a:lnTo>
                    <a:pt x="1446" y="231"/>
                  </a:lnTo>
                  <a:lnTo>
                    <a:pt x="1458" y="230"/>
                  </a:lnTo>
                  <a:lnTo>
                    <a:pt x="1468" y="229"/>
                  </a:lnTo>
                  <a:lnTo>
                    <a:pt x="1477" y="229"/>
                  </a:lnTo>
                  <a:lnTo>
                    <a:pt x="1484" y="229"/>
                  </a:lnTo>
                  <a:lnTo>
                    <a:pt x="1487" y="229"/>
                  </a:lnTo>
                  <a:lnTo>
                    <a:pt x="1493" y="229"/>
                  </a:lnTo>
                  <a:lnTo>
                    <a:pt x="1502" y="229"/>
                  </a:lnTo>
                  <a:lnTo>
                    <a:pt x="1513" y="230"/>
                  </a:lnTo>
                  <a:lnTo>
                    <a:pt x="1525" y="231"/>
                  </a:lnTo>
                  <a:lnTo>
                    <a:pt x="1538" y="233"/>
                  </a:lnTo>
                  <a:lnTo>
                    <a:pt x="1551" y="235"/>
                  </a:lnTo>
                  <a:lnTo>
                    <a:pt x="1566" y="240"/>
                  </a:lnTo>
                  <a:lnTo>
                    <a:pt x="1580" y="244"/>
                  </a:lnTo>
                  <a:lnTo>
                    <a:pt x="1594" y="249"/>
                  </a:lnTo>
                  <a:lnTo>
                    <a:pt x="1609" y="255"/>
                  </a:lnTo>
                  <a:lnTo>
                    <a:pt x="1622" y="263"/>
                  </a:lnTo>
                  <a:lnTo>
                    <a:pt x="1636" y="273"/>
                  </a:lnTo>
                  <a:lnTo>
                    <a:pt x="1647" y="283"/>
                  </a:lnTo>
                  <a:lnTo>
                    <a:pt x="1659" y="295"/>
                  </a:lnTo>
                  <a:lnTo>
                    <a:pt x="1667" y="309"/>
                  </a:lnTo>
                  <a:lnTo>
                    <a:pt x="1675" y="325"/>
                  </a:lnTo>
                  <a:lnTo>
                    <a:pt x="1680" y="343"/>
                  </a:lnTo>
                  <a:lnTo>
                    <a:pt x="1683" y="362"/>
                  </a:lnTo>
                  <a:lnTo>
                    <a:pt x="1683" y="384"/>
                  </a:lnTo>
                  <a:lnTo>
                    <a:pt x="1681" y="408"/>
                  </a:lnTo>
                  <a:lnTo>
                    <a:pt x="1675" y="435"/>
                  </a:lnTo>
                  <a:lnTo>
                    <a:pt x="1667" y="463"/>
                  </a:lnTo>
                  <a:lnTo>
                    <a:pt x="1654" y="495"/>
                  </a:lnTo>
                  <a:lnTo>
                    <a:pt x="1638" y="530"/>
                  </a:lnTo>
                  <a:lnTo>
                    <a:pt x="1617" y="567"/>
                  </a:lnTo>
                  <a:lnTo>
                    <a:pt x="1592" y="607"/>
                  </a:lnTo>
                  <a:lnTo>
                    <a:pt x="1562" y="649"/>
                  </a:lnTo>
                  <a:lnTo>
                    <a:pt x="1688" y="1004"/>
                  </a:lnTo>
                  <a:lnTo>
                    <a:pt x="1726" y="885"/>
                  </a:lnTo>
                  <a:lnTo>
                    <a:pt x="2006" y="0"/>
                  </a:lnTo>
                  <a:lnTo>
                    <a:pt x="2008" y="2"/>
                  </a:lnTo>
                  <a:lnTo>
                    <a:pt x="2015" y="6"/>
                  </a:lnTo>
                  <a:lnTo>
                    <a:pt x="2026" y="12"/>
                  </a:lnTo>
                  <a:lnTo>
                    <a:pt x="2041" y="22"/>
                  </a:lnTo>
                  <a:lnTo>
                    <a:pt x="2061" y="33"/>
                  </a:lnTo>
                  <a:lnTo>
                    <a:pt x="2085" y="46"/>
                  </a:lnTo>
                  <a:lnTo>
                    <a:pt x="2111" y="62"/>
                  </a:lnTo>
                  <a:lnTo>
                    <a:pt x="2142" y="80"/>
                  </a:lnTo>
                  <a:lnTo>
                    <a:pt x="2179" y="98"/>
                  </a:lnTo>
                  <a:lnTo>
                    <a:pt x="2217" y="118"/>
                  </a:lnTo>
                  <a:lnTo>
                    <a:pt x="2259" y="139"/>
                  </a:lnTo>
                  <a:lnTo>
                    <a:pt x="2306" y="161"/>
                  </a:lnTo>
                  <a:lnTo>
                    <a:pt x="2356" y="184"/>
                  </a:lnTo>
                  <a:lnTo>
                    <a:pt x="2408" y="208"/>
                  </a:lnTo>
                  <a:lnTo>
                    <a:pt x="2465" y="231"/>
                  </a:lnTo>
                  <a:lnTo>
                    <a:pt x="2524" y="256"/>
                  </a:lnTo>
                  <a:lnTo>
                    <a:pt x="2587" y="281"/>
                  </a:lnTo>
                  <a:lnTo>
                    <a:pt x="2641" y="302"/>
                  </a:lnTo>
                  <a:lnTo>
                    <a:pt x="2690" y="327"/>
                  </a:lnTo>
                  <a:lnTo>
                    <a:pt x="2734" y="354"/>
                  </a:lnTo>
                  <a:lnTo>
                    <a:pt x="2772" y="384"/>
                  </a:lnTo>
                  <a:lnTo>
                    <a:pt x="2806" y="417"/>
                  </a:lnTo>
                  <a:lnTo>
                    <a:pt x="2836" y="452"/>
                  </a:lnTo>
                  <a:lnTo>
                    <a:pt x="2862" y="490"/>
                  </a:lnTo>
                  <a:lnTo>
                    <a:pt x="2884" y="532"/>
                  </a:lnTo>
                  <a:lnTo>
                    <a:pt x="2904" y="576"/>
                  </a:lnTo>
                  <a:lnTo>
                    <a:pt x="2919" y="623"/>
                  </a:lnTo>
                  <a:lnTo>
                    <a:pt x="2931" y="675"/>
                  </a:lnTo>
                  <a:lnTo>
                    <a:pt x="2942" y="729"/>
                  </a:lnTo>
                  <a:lnTo>
                    <a:pt x="2950" y="785"/>
                  </a:lnTo>
                  <a:lnTo>
                    <a:pt x="2956" y="846"/>
                  </a:lnTo>
                  <a:lnTo>
                    <a:pt x="2961" y="910"/>
                  </a:lnTo>
                  <a:lnTo>
                    <a:pt x="2965" y="977"/>
                  </a:lnTo>
                  <a:lnTo>
                    <a:pt x="2967" y="1049"/>
                  </a:lnTo>
                  <a:lnTo>
                    <a:pt x="2969" y="1124"/>
                  </a:lnTo>
                  <a:lnTo>
                    <a:pt x="2970" y="1202"/>
                  </a:lnTo>
                  <a:lnTo>
                    <a:pt x="2971" y="1284"/>
                  </a:lnTo>
                  <a:lnTo>
                    <a:pt x="2972" y="1371"/>
                  </a:lnTo>
                  <a:lnTo>
                    <a:pt x="0" y="1371"/>
                  </a:lnTo>
                  <a:lnTo>
                    <a:pt x="1" y="1288"/>
                  </a:lnTo>
                  <a:lnTo>
                    <a:pt x="2" y="1210"/>
                  </a:lnTo>
                  <a:lnTo>
                    <a:pt x="3" y="1134"/>
                  </a:lnTo>
                  <a:lnTo>
                    <a:pt x="4" y="1062"/>
                  </a:lnTo>
                  <a:lnTo>
                    <a:pt x="6" y="994"/>
                  </a:lnTo>
                  <a:lnTo>
                    <a:pt x="9" y="928"/>
                  </a:lnTo>
                  <a:lnTo>
                    <a:pt x="13" y="866"/>
                  </a:lnTo>
                  <a:lnTo>
                    <a:pt x="19" y="807"/>
                  </a:lnTo>
                  <a:lnTo>
                    <a:pt x="26" y="751"/>
                  </a:lnTo>
                  <a:lnTo>
                    <a:pt x="34" y="699"/>
                  </a:lnTo>
                  <a:lnTo>
                    <a:pt x="45" y="649"/>
                  </a:lnTo>
                  <a:lnTo>
                    <a:pt x="59" y="602"/>
                  </a:lnTo>
                  <a:lnTo>
                    <a:pt x="74" y="557"/>
                  </a:lnTo>
                  <a:lnTo>
                    <a:pt x="94" y="516"/>
                  </a:lnTo>
                  <a:lnTo>
                    <a:pt x="117" y="478"/>
                  </a:lnTo>
                  <a:lnTo>
                    <a:pt x="143" y="442"/>
                  </a:lnTo>
                  <a:lnTo>
                    <a:pt x="172" y="409"/>
                  </a:lnTo>
                  <a:lnTo>
                    <a:pt x="205" y="379"/>
                  </a:lnTo>
                  <a:lnTo>
                    <a:pt x="243" y="350"/>
                  </a:lnTo>
                  <a:lnTo>
                    <a:pt x="285" y="324"/>
                  </a:lnTo>
                  <a:lnTo>
                    <a:pt x="332" y="301"/>
                  </a:lnTo>
                  <a:lnTo>
                    <a:pt x="385" y="281"/>
                  </a:lnTo>
                  <a:lnTo>
                    <a:pt x="447" y="256"/>
                  </a:lnTo>
                  <a:lnTo>
                    <a:pt x="507" y="231"/>
                  </a:lnTo>
                  <a:lnTo>
                    <a:pt x="562" y="208"/>
                  </a:lnTo>
                  <a:lnTo>
                    <a:pt x="615" y="184"/>
                  </a:lnTo>
                  <a:lnTo>
                    <a:pt x="665" y="161"/>
                  </a:lnTo>
                  <a:lnTo>
                    <a:pt x="711" y="139"/>
                  </a:lnTo>
                  <a:lnTo>
                    <a:pt x="754" y="118"/>
                  </a:lnTo>
                  <a:lnTo>
                    <a:pt x="793" y="98"/>
                  </a:lnTo>
                  <a:lnTo>
                    <a:pt x="828" y="80"/>
                  </a:lnTo>
                  <a:lnTo>
                    <a:pt x="859" y="62"/>
                  </a:lnTo>
                  <a:lnTo>
                    <a:pt x="887" y="46"/>
                  </a:lnTo>
                  <a:lnTo>
                    <a:pt x="910" y="33"/>
                  </a:lnTo>
                  <a:lnTo>
                    <a:pt x="930" y="22"/>
                  </a:lnTo>
                  <a:lnTo>
                    <a:pt x="945" y="12"/>
                  </a:lnTo>
                  <a:lnTo>
                    <a:pt x="956" y="6"/>
                  </a:lnTo>
                  <a:lnTo>
                    <a:pt x="963" y="2"/>
                  </a:lnTo>
                  <a:lnTo>
                    <a:pt x="9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Trebuchet MS"/>
              </a:endParaRPr>
            </a:p>
          </p:txBody>
        </p:sp>
        <p:sp>
          <p:nvSpPr>
            <p:cNvPr id="192" name="Freeform 28"/>
            <p:cNvSpPr>
              <a:spLocks noEditPoints="1"/>
            </p:cNvSpPr>
            <p:nvPr/>
          </p:nvSpPr>
          <p:spPr bwMode="auto">
            <a:xfrm>
              <a:off x="6960" y="2207"/>
              <a:ext cx="146" cy="146"/>
            </a:xfrm>
            <a:custGeom>
              <a:avLst/>
              <a:gdLst>
                <a:gd name="T0" fmla="*/ 711 w 1903"/>
                <a:gd name="T1" fmla="*/ 750 h 1898"/>
                <a:gd name="T2" fmla="*/ 691 w 1903"/>
                <a:gd name="T3" fmla="*/ 790 h 1898"/>
                <a:gd name="T4" fmla="*/ 735 w 1903"/>
                <a:gd name="T5" fmla="*/ 821 h 1898"/>
                <a:gd name="T6" fmla="*/ 801 w 1903"/>
                <a:gd name="T7" fmla="*/ 835 h 1898"/>
                <a:gd name="T8" fmla="*/ 822 w 1903"/>
                <a:gd name="T9" fmla="*/ 887 h 1898"/>
                <a:gd name="T10" fmla="*/ 756 w 1903"/>
                <a:gd name="T11" fmla="*/ 1278 h 1898"/>
                <a:gd name="T12" fmla="*/ 759 w 1903"/>
                <a:gd name="T13" fmla="*/ 1440 h 1898"/>
                <a:gd name="T14" fmla="*/ 831 w 1903"/>
                <a:gd name="T15" fmla="*/ 1514 h 1898"/>
                <a:gd name="T16" fmla="*/ 949 w 1903"/>
                <a:gd name="T17" fmla="*/ 1536 h 1898"/>
                <a:gd name="T18" fmla="*/ 1097 w 1903"/>
                <a:gd name="T19" fmla="*/ 1511 h 1898"/>
                <a:gd name="T20" fmla="*/ 1200 w 1903"/>
                <a:gd name="T21" fmla="*/ 1433 h 1898"/>
                <a:gd name="T22" fmla="*/ 1209 w 1903"/>
                <a:gd name="T23" fmla="*/ 1384 h 1898"/>
                <a:gd name="T24" fmla="*/ 1163 w 1903"/>
                <a:gd name="T25" fmla="*/ 1384 h 1898"/>
                <a:gd name="T26" fmla="*/ 1076 w 1903"/>
                <a:gd name="T27" fmla="*/ 1415 h 1898"/>
                <a:gd name="T28" fmla="*/ 1033 w 1903"/>
                <a:gd name="T29" fmla="*/ 1394 h 1898"/>
                <a:gd name="T30" fmla="*/ 1024 w 1903"/>
                <a:gd name="T31" fmla="*/ 1328 h 1898"/>
                <a:gd name="T32" fmla="*/ 1104 w 1903"/>
                <a:gd name="T33" fmla="*/ 887 h 1898"/>
                <a:gd name="T34" fmla="*/ 1111 w 1903"/>
                <a:gd name="T35" fmla="*/ 780 h 1898"/>
                <a:gd name="T36" fmla="*/ 1072 w 1903"/>
                <a:gd name="T37" fmla="*/ 744 h 1898"/>
                <a:gd name="T38" fmla="*/ 960 w 1903"/>
                <a:gd name="T39" fmla="*/ 365 h 1898"/>
                <a:gd name="T40" fmla="*/ 863 w 1903"/>
                <a:gd name="T41" fmla="*/ 430 h 1898"/>
                <a:gd name="T42" fmla="*/ 839 w 1903"/>
                <a:gd name="T43" fmla="*/ 549 h 1898"/>
                <a:gd name="T44" fmla="*/ 904 w 1903"/>
                <a:gd name="T45" fmla="*/ 647 h 1898"/>
                <a:gd name="T46" fmla="*/ 1022 w 1903"/>
                <a:gd name="T47" fmla="*/ 671 h 1898"/>
                <a:gd name="T48" fmla="*/ 1118 w 1903"/>
                <a:gd name="T49" fmla="*/ 606 h 1898"/>
                <a:gd name="T50" fmla="*/ 1142 w 1903"/>
                <a:gd name="T51" fmla="*/ 487 h 1898"/>
                <a:gd name="T52" fmla="*/ 1078 w 1903"/>
                <a:gd name="T53" fmla="*/ 389 h 1898"/>
                <a:gd name="T54" fmla="*/ 918 w 1903"/>
                <a:gd name="T55" fmla="*/ 0 h 1898"/>
                <a:gd name="T56" fmla="*/ 1194 w 1903"/>
                <a:gd name="T57" fmla="*/ 30 h 1898"/>
                <a:gd name="T58" fmla="*/ 1453 w 1903"/>
                <a:gd name="T59" fmla="*/ 141 h 1898"/>
                <a:gd name="T60" fmla="*/ 1676 w 1903"/>
                <a:gd name="T61" fmla="*/ 331 h 1898"/>
                <a:gd name="T62" fmla="*/ 1828 w 1903"/>
                <a:gd name="T63" fmla="*/ 575 h 1898"/>
                <a:gd name="T64" fmla="*/ 1898 w 1903"/>
                <a:gd name="T65" fmla="*/ 844 h 1898"/>
                <a:gd name="T66" fmla="*/ 1889 w 1903"/>
                <a:gd name="T67" fmla="*/ 1122 h 1898"/>
                <a:gd name="T68" fmla="*/ 1798 w 1903"/>
                <a:gd name="T69" fmla="*/ 1386 h 1898"/>
                <a:gd name="T70" fmla="*/ 1625 w 1903"/>
                <a:gd name="T71" fmla="*/ 1620 h 1898"/>
                <a:gd name="T72" fmla="*/ 1395 w 1903"/>
                <a:gd name="T73" fmla="*/ 1790 h 1898"/>
                <a:gd name="T74" fmla="*/ 1135 w 1903"/>
                <a:gd name="T75" fmla="*/ 1881 h 1898"/>
                <a:gd name="T76" fmla="*/ 862 w 1903"/>
                <a:gd name="T77" fmla="*/ 1894 h 1898"/>
                <a:gd name="T78" fmla="*/ 596 w 1903"/>
                <a:gd name="T79" fmla="*/ 1829 h 1898"/>
                <a:gd name="T80" fmla="*/ 420 w 1903"/>
                <a:gd name="T81" fmla="*/ 1799 h 1898"/>
                <a:gd name="T82" fmla="*/ 229 w 1903"/>
                <a:gd name="T83" fmla="*/ 1872 h 1898"/>
                <a:gd name="T84" fmla="*/ 63 w 1903"/>
                <a:gd name="T85" fmla="*/ 1876 h 1898"/>
                <a:gd name="T86" fmla="*/ 33 w 1903"/>
                <a:gd name="T87" fmla="*/ 1845 h 1898"/>
                <a:gd name="T88" fmla="*/ 53 w 1903"/>
                <a:gd name="T89" fmla="*/ 1806 h 1898"/>
                <a:gd name="T90" fmla="*/ 174 w 1903"/>
                <a:gd name="T91" fmla="*/ 1707 h 1898"/>
                <a:gd name="T92" fmla="*/ 249 w 1903"/>
                <a:gd name="T93" fmla="*/ 1585 h 1898"/>
                <a:gd name="T94" fmla="*/ 118 w 1903"/>
                <a:gd name="T95" fmla="*/ 1407 h 1898"/>
                <a:gd name="T96" fmla="*/ 23 w 1903"/>
                <a:gd name="T97" fmla="*/ 1154 h 1898"/>
                <a:gd name="T98" fmla="*/ 2 w 1903"/>
                <a:gd name="T99" fmla="*/ 889 h 1898"/>
                <a:gd name="T100" fmla="*/ 57 w 1903"/>
                <a:gd name="T101" fmla="*/ 627 h 1898"/>
                <a:gd name="T102" fmla="*/ 186 w 1903"/>
                <a:gd name="T103" fmla="*/ 385 h 1898"/>
                <a:gd name="T104" fmla="*/ 391 w 1903"/>
                <a:gd name="T105" fmla="*/ 182 h 1898"/>
                <a:gd name="T106" fmla="*/ 644 w 1903"/>
                <a:gd name="T107" fmla="*/ 51 h 1898"/>
                <a:gd name="T108" fmla="*/ 918 w 1903"/>
                <a:gd name="T109" fmla="*/ 0 h 1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03" h="1898">
                  <a:moveTo>
                    <a:pt x="760" y="743"/>
                  </a:moveTo>
                  <a:lnTo>
                    <a:pt x="743" y="744"/>
                  </a:lnTo>
                  <a:lnTo>
                    <a:pt x="725" y="746"/>
                  </a:lnTo>
                  <a:lnTo>
                    <a:pt x="711" y="750"/>
                  </a:lnTo>
                  <a:lnTo>
                    <a:pt x="700" y="758"/>
                  </a:lnTo>
                  <a:lnTo>
                    <a:pt x="693" y="767"/>
                  </a:lnTo>
                  <a:lnTo>
                    <a:pt x="690" y="778"/>
                  </a:lnTo>
                  <a:lnTo>
                    <a:pt x="691" y="790"/>
                  </a:lnTo>
                  <a:lnTo>
                    <a:pt x="696" y="800"/>
                  </a:lnTo>
                  <a:lnTo>
                    <a:pt x="705" y="809"/>
                  </a:lnTo>
                  <a:lnTo>
                    <a:pt x="718" y="816"/>
                  </a:lnTo>
                  <a:lnTo>
                    <a:pt x="735" y="821"/>
                  </a:lnTo>
                  <a:lnTo>
                    <a:pt x="752" y="824"/>
                  </a:lnTo>
                  <a:lnTo>
                    <a:pt x="769" y="826"/>
                  </a:lnTo>
                  <a:lnTo>
                    <a:pt x="787" y="830"/>
                  </a:lnTo>
                  <a:lnTo>
                    <a:pt x="801" y="835"/>
                  </a:lnTo>
                  <a:lnTo>
                    <a:pt x="811" y="843"/>
                  </a:lnTo>
                  <a:lnTo>
                    <a:pt x="817" y="854"/>
                  </a:lnTo>
                  <a:lnTo>
                    <a:pt x="821" y="868"/>
                  </a:lnTo>
                  <a:lnTo>
                    <a:pt x="822" y="887"/>
                  </a:lnTo>
                  <a:lnTo>
                    <a:pt x="821" y="896"/>
                  </a:lnTo>
                  <a:lnTo>
                    <a:pt x="820" y="905"/>
                  </a:lnTo>
                  <a:lnTo>
                    <a:pt x="770" y="1195"/>
                  </a:lnTo>
                  <a:lnTo>
                    <a:pt x="756" y="1278"/>
                  </a:lnTo>
                  <a:lnTo>
                    <a:pt x="744" y="1361"/>
                  </a:lnTo>
                  <a:lnTo>
                    <a:pt x="744" y="1389"/>
                  </a:lnTo>
                  <a:lnTo>
                    <a:pt x="749" y="1415"/>
                  </a:lnTo>
                  <a:lnTo>
                    <a:pt x="759" y="1440"/>
                  </a:lnTo>
                  <a:lnTo>
                    <a:pt x="773" y="1463"/>
                  </a:lnTo>
                  <a:lnTo>
                    <a:pt x="790" y="1483"/>
                  </a:lnTo>
                  <a:lnTo>
                    <a:pt x="810" y="1500"/>
                  </a:lnTo>
                  <a:lnTo>
                    <a:pt x="831" y="1514"/>
                  </a:lnTo>
                  <a:lnTo>
                    <a:pt x="852" y="1523"/>
                  </a:lnTo>
                  <a:lnTo>
                    <a:pt x="873" y="1530"/>
                  </a:lnTo>
                  <a:lnTo>
                    <a:pt x="911" y="1534"/>
                  </a:lnTo>
                  <a:lnTo>
                    <a:pt x="949" y="1536"/>
                  </a:lnTo>
                  <a:lnTo>
                    <a:pt x="987" y="1536"/>
                  </a:lnTo>
                  <a:lnTo>
                    <a:pt x="1026" y="1533"/>
                  </a:lnTo>
                  <a:lnTo>
                    <a:pt x="1063" y="1525"/>
                  </a:lnTo>
                  <a:lnTo>
                    <a:pt x="1097" y="1511"/>
                  </a:lnTo>
                  <a:lnTo>
                    <a:pt x="1131" y="1493"/>
                  </a:lnTo>
                  <a:lnTo>
                    <a:pt x="1162" y="1471"/>
                  </a:lnTo>
                  <a:lnTo>
                    <a:pt x="1192" y="1444"/>
                  </a:lnTo>
                  <a:lnTo>
                    <a:pt x="1200" y="1433"/>
                  </a:lnTo>
                  <a:lnTo>
                    <a:pt x="1208" y="1420"/>
                  </a:lnTo>
                  <a:lnTo>
                    <a:pt x="1212" y="1407"/>
                  </a:lnTo>
                  <a:lnTo>
                    <a:pt x="1213" y="1394"/>
                  </a:lnTo>
                  <a:lnTo>
                    <a:pt x="1209" y="1384"/>
                  </a:lnTo>
                  <a:lnTo>
                    <a:pt x="1201" y="1377"/>
                  </a:lnTo>
                  <a:lnTo>
                    <a:pt x="1190" y="1375"/>
                  </a:lnTo>
                  <a:lnTo>
                    <a:pt x="1177" y="1377"/>
                  </a:lnTo>
                  <a:lnTo>
                    <a:pt x="1163" y="1384"/>
                  </a:lnTo>
                  <a:lnTo>
                    <a:pt x="1148" y="1392"/>
                  </a:lnTo>
                  <a:lnTo>
                    <a:pt x="1134" y="1400"/>
                  </a:lnTo>
                  <a:lnTo>
                    <a:pt x="1105" y="1409"/>
                  </a:lnTo>
                  <a:lnTo>
                    <a:pt x="1076" y="1415"/>
                  </a:lnTo>
                  <a:lnTo>
                    <a:pt x="1062" y="1415"/>
                  </a:lnTo>
                  <a:lnTo>
                    <a:pt x="1051" y="1411"/>
                  </a:lnTo>
                  <a:lnTo>
                    <a:pt x="1041" y="1405"/>
                  </a:lnTo>
                  <a:lnTo>
                    <a:pt x="1033" y="1394"/>
                  </a:lnTo>
                  <a:lnTo>
                    <a:pt x="1029" y="1382"/>
                  </a:lnTo>
                  <a:lnTo>
                    <a:pt x="1025" y="1365"/>
                  </a:lnTo>
                  <a:lnTo>
                    <a:pt x="1023" y="1346"/>
                  </a:lnTo>
                  <a:lnTo>
                    <a:pt x="1024" y="1328"/>
                  </a:lnTo>
                  <a:lnTo>
                    <a:pt x="1032" y="1274"/>
                  </a:lnTo>
                  <a:lnTo>
                    <a:pt x="1043" y="1219"/>
                  </a:lnTo>
                  <a:lnTo>
                    <a:pt x="1074" y="1053"/>
                  </a:lnTo>
                  <a:lnTo>
                    <a:pt x="1104" y="887"/>
                  </a:lnTo>
                  <a:lnTo>
                    <a:pt x="1109" y="857"/>
                  </a:lnTo>
                  <a:lnTo>
                    <a:pt x="1112" y="827"/>
                  </a:lnTo>
                  <a:lnTo>
                    <a:pt x="1113" y="797"/>
                  </a:lnTo>
                  <a:lnTo>
                    <a:pt x="1111" y="780"/>
                  </a:lnTo>
                  <a:lnTo>
                    <a:pt x="1106" y="767"/>
                  </a:lnTo>
                  <a:lnTo>
                    <a:pt x="1097" y="757"/>
                  </a:lnTo>
                  <a:lnTo>
                    <a:pt x="1086" y="749"/>
                  </a:lnTo>
                  <a:lnTo>
                    <a:pt x="1072" y="744"/>
                  </a:lnTo>
                  <a:lnTo>
                    <a:pt x="1055" y="743"/>
                  </a:lnTo>
                  <a:lnTo>
                    <a:pt x="760" y="743"/>
                  </a:lnTo>
                  <a:close/>
                  <a:moveTo>
                    <a:pt x="992" y="362"/>
                  </a:moveTo>
                  <a:lnTo>
                    <a:pt x="960" y="365"/>
                  </a:lnTo>
                  <a:lnTo>
                    <a:pt x="932" y="375"/>
                  </a:lnTo>
                  <a:lnTo>
                    <a:pt x="905" y="388"/>
                  </a:lnTo>
                  <a:lnTo>
                    <a:pt x="882" y="407"/>
                  </a:lnTo>
                  <a:lnTo>
                    <a:pt x="863" y="430"/>
                  </a:lnTo>
                  <a:lnTo>
                    <a:pt x="848" y="456"/>
                  </a:lnTo>
                  <a:lnTo>
                    <a:pt x="839" y="485"/>
                  </a:lnTo>
                  <a:lnTo>
                    <a:pt x="836" y="517"/>
                  </a:lnTo>
                  <a:lnTo>
                    <a:pt x="839" y="549"/>
                  </a:lnTo>
                  <a:lnTo>
                    <a:pt x="848" y="578"/>
                  </a:lnTo>
                  <a:lnTo>
                    <a:pt x="862" y="605"/>
                  </a:lnTo>
                  <a:lnTo>
                    <a:pt x="881" y="628"/>
                  </a:lnTo>
                  <a:lnTo>
                    <a:pt x="904" y="647"/>
                  </a:lnTo>
                  <a:lnTo>
                    <a:pt x="930" y="662"/>
                  </a:lnTo>
                  <a:lnTo>
                    <a:pt x="960" y="671"/>
                  </a:lnTo>
                  <a:lnTo>
                    <a:pt x="991" y="674"/>
                  </a:lnTo>
                  <a:lnTo>
                    <a:pt x="1022" y="671"/>
                  </a:lnTo>
                  <a:lnTo>
                    <a:pt x="1051" y="663"/>
                  </a:lnTo>
                  <a:lnTo>
                    <a:pt x="1077" y="648"/>
                  </a:lnTo>
                  <a:lnTo>
                    <a:pt x="1100" y="630"/>
                  </a:lnTo>
                  <a:lnTo>
                    <a:pt x="1118" y="606"/>
                  </a:lnTo>
                  <a:lnTo>
                    <a:pt x="1133" y="580"/>
                  </a:lnTo>
                  <a:lnTo>
                    <a:pt x="1142" y="550"/>
                  </a:lnTo>
                  <a:lnTo>
                    <a:pt x="1145" y="519"/>
                  </a:lnTo>
                  <a:lnTo>
                    <a:pt x="1142" y="487"/>
                  </a:lnTo>
                  <a:lnTo>
                    <a:pt x="1134" y="458"/>
                  </a:lnTo>
                  <a:lnTo>
                    <a:pt x="1119" y="431"/>
                  </a:lnTo>
                  <a:lnTo>
                    <a:pt x="1101" y="409"/>
                  </a:lnTo>
                  <a:lnTo>
                    <a:pt x="1078" y="389"/>
                  </a:lnTo>
                  <a:lnTo>
                    <a:pt x="1052" y="375"/>
                  </a:lnTo>
                  <a:lnTo>
                    <a:pt x="1023" y="365"/>
                  </a:lnTo>
                  <a:lnTo>
                    <a:pt x="992" y="362"/>
                  </a:lnTo>
                  <a:close/>
                  <a:moveTo>
                    <a:pt x="918" y="0"/>
                  </a:moveTo>
                  <a:lnTo>
                    <a:pt x="987" y="0"/>
                  </a:lnTo>
                  <a:lnTo>
                    <a:pt x="1056" y="5"/>
                  </a:lnTo>
                  <a:lnTo>
                    <a:pt x="1125" y="15"/>
                  </a:lnTo>
                  <a:lnTo>
                    <a:pt x="1194" y="30"/>
                  </a:lnTo>
                  <a:lnTo>
                    <a:pt x="1261" y="51"/>
                  </a:lnTo>
                  <a:lnTo>
                    <a:pt x="1326" y="75"/>
                  </a:lnTo>
                  <a:lnTo>
                    <a:pt x="1391" y="105"/>
                  </a:lnTo>
                  <a:lnTo>
                    <a:pt x="1453" y="141"/>
                  </a:lnTo>
                  <a:lnTo>
                    <a:pt x="1513" y="182"/>
                  </a:lnTo>
                  <a:lnTo>
                    <a:pt x="1570" y="227"/>
                  </a:lnTo>
                  <a:lnTo>
                    <a:pt x="1625" y="278"/>
                  </a:lnTo>
                  <a:lnTo>
                    <a:pt x="1676" y="331"/>
                  </a:lnTo>
                  <a:lnTo>
                    <a:pt x="1721" y="389"/>
                  </a:lnTo>
                  <a:lnTo>
                    <a:pt x="1761" y="449"/>
                  </a:lnTo>
                  <a:lnTo>
                    <a:pt x="1798" y="511"/>
                  </a:lnTo>
                  <a:lnTo>
                    <a:pt x="1828" y="575"/>
                  </a:lnTo>
                  <a:lnTo>
                    <a:pt x="1852" y="641"/>
                  </a:lnTo>
                  <a:lnTo>
                    <a:pt x="1873" y="708"/>
                  </a:lnTo>
                  <a:lnTo>
                    <a:pt x="1889" y="776"/>
                  </a:lnTo>
                  <a:lnTo>
                    <a:pt x="1898" y="844"/>
                  </a:lnTo>
                  <a:lnTo>
                    <a:pt x="1903" y="913"/>
                  </a:lnTo>
                  <a:lnTo>
                    <a:pt x="1903" y="984"/>
                  </a:lnTo>
                  <a:lnTo>
                    <a:pt x="1898" y="1053"/>
                  </a:lnTo>
                  <a:lnTo>
                    <a:pt x="1889" y="1122"/>
                  </a:lnTo>
                  <a:lnTo>
                    <a:pt x="1873" y="1189"/>
                  </a:lnTo>
                  <a:lnTo>
                    <a:pt x="1852" y="1256"/>
                  </a:lnTo>
                  <a:lnTo>
                    <a:pt x="1828" y="1322"/>
                  </a:lnTo>
                  <a:lnTo>
                    <a:pt x="1798" y="1386"/>
                  </a:lnTo>
                  <a:lnTo>
                    <a:pt x="1761" y="1448"/>
                  </a:lnTo>
                  <a:lnTo>
                    <a:pt x="1721" y="1508"/>
                  </a:lnTo>
                  <a:lnTo>
                    <a:pt x="1676" y="1566"/>
                  </a:lnTo>
                  <a:lnTo>
                    <a:pt x="1625" y="1620"/>
                  </a:lnTo>
                  <a:lnTo>
                    <a:pt x="1571" y="1670"/>
                  </a:lnTo>
                  <a:lnTo>
                    <a:pt x="1515" y="1714"/>
                  </a:lnTo>
                  <a:lnTo>
                    <a:pt x="1456" y="1755"/>
                  </a:lnTo>
                  <a:lnTo>
                    <a:pt x="1395" y="1790"/>
                  </a:lnTo>
                  <a:lnTo>
                    <a:pt x="1332" y="1820"/>
                  </a:lnTo>
                  <a:lnTo>
                    <a:pt x="1267" y="1844"/>
                  </a:lnTo>
                  <a:lnTo>
                    <a:pt x="1202" y="1865"/>
                  </a:lnTo>
                  <a:lnTo>
                    <a:pt x="1135" y="1881"/>
                  </a:lnTo>
                  <a:lnTo>
                    <a:pt x="1066" y="1891"/>
                  </a:lnTo>
                  <a:lnTo>
                    <a:pt x="998" y="1897"/>
                  </a:lnTo>
                  <a:lnTo>
                    <a:pt x="930" y="1898"/>
                  </a:lnTo>
                  <a:lnTo>
                    <a:pt x="862" y="1894"/>
                  </a:lnTo>
                  <a:lnTo>
                    <a:pt x="795" y="1885"/>
                  </a:lnTo>
                  <a:lnTo>
                    <a:pt x="727" y="1871"/>
                  </a:lnTo>
                  <a:lnTo>
                    <a:pt x="661" y="1853"/>
                  </a:lnTo>
                  <a:lnTo>
                    <a:pt x="596" y="1829"/>
                  </a:lnTo>
                  <a:lnTo>
                    <a:pt x="532" y="1800"/>
                  </a:lnTo>
                  <a:lnTo>
                    <a:pt x="471" y="1767"/>
                  </a:lnTo>
                  <a:lnTo>
                    <a:pt x="469" y="1766"/>
                  </a:lnTo>
                  <a:lnTo>
                    <a:pt x="420" y="1799"/>
                  </a:lnTo>
                  <a:lnTo>
                    <a:pt x="372" y="1825"/>
                  </a:lnTo>
                  <a:lnTo>
                    <a:pt x="323" y="1847"/>
                  </a:lnTo>
                  <a:lnTo>
                    <a:pt x="275" y="1862"/>
                  </a:lnTo>
                  <a:lnTo>
                    <a:pt x="229" y="1872"/>
                  </a:lnTo>
                  <a:lnTo>
                    <a:pt x="184" y="1879"/>
                  </a:lnTo>
                  <a:lnTo>
                    <a:pt x="141" y="1882"/>
                  </a:lnTo>
                  <a:lnTo>
                    <a:pt x="101" y="1881"/>
                  </a:lnTo>
                  <a:lnTo>
                    <a:pt x="63" y="1876"/>
                  </a:lnTo>
                  <a:lnTo>
                    <a:pt x="52" y="1872"/>
                  </a:lnTo>
                  <a:lnTo>
                    <a:pt x="43" y="1865"/>
                  </a:lnTo>
                  <a:lnTo>
                    <a:pt x="37" y="1856"/>
                  </a:lnTo>
                  <a:lnTo>
                    <a:pt x="33" y="1845"/>
                  </a:lnTo>
                  <a:lnTo>
                    <a:pt x="33" y="1834"/>
                  </a:lnTo>
                  <a:lnTo>
                    <a:pt x="37" y="1824"/>
                  </a:lnTo>
                  <a:lnTo>
                    <a:pt x="43" y="1814"/>
                  </a:lnTo>
                  <a:lnTo>
                    <a:pt x="53" y="1806"/>
                  </a:lnTo>
                  <a:lnTo>
                    <a:pt x="88" y="1787"/>
                  </a:lnTo>
                  <a:lnTo>
                    <a:pt x="120" y="1763"/>
                  </a:lnTo>
                  <a:lnTo>
                    <a:pt x="149" y="1736"/>
                  </a:lnTo>
                  <a:lnTo>
                    <a:pt x="174" y="1707"/>
                  </a:lnTo>
                  <a:lnTo>
                    <a:pt x="197" y="1677"/>
                  </a:lnTo>
                  <a:lnTo>
                    <a:pt x="216" y="1646"/>
                  </a:lnTo>
                  <a:lnTo>
                    <a:pt x="234" y="1615"/>
                  </a:lnTo>
                  <a:lnTo>
                    <a:pt x="249" y="1585"/>
                  </a:lnTo>
                  <a:lnTo>
                    <a:pt x="239" y="1578"/>
                  </a:lnTo>
                  <a:lnTo>
                    <a:pt x="194" y="1523"/>
                  </a:lnTo>
                  <a:lnTo>
                    <a:pt x="154" y="1467"/>
                  </a:lnTo>
                  <a:lnTo>
                    <a:pt x="118" y="1407"/>
                  </a:lnTo>
                  <a:lnTo>
                    <a:pt x="87" y="1346"/>
                  </a:lnTo>
                  <a:lnTo>
                    <a:pt x="61" y="1283"/>
                  </a:lnTo>
                  <a:lnTo>
                    <a:pt x="40" y="1219"/>
                  </a:lnTo>
                  <a:lnTo>
                    <a:pt x="23" y="1154"/>
                  </a:lnTo>
                  <a:lnTo>
                    <a:pt x="11" y="1088"/>
                  </a:lnTo>
                  <a:lnTo>
                    <a:pt x="3" y="1022"/>
                  </a:lnTo>
                  <a:lnTo>
                    <a:pt x="0" y="955"/>
                  </a:lnTo>
                  <a:lnTo>
                    <a:pt x="2" y="889"/>
                  </a:lnTo>
                  <a:lnTo>
                    <a:pt x="10" y="822"/>
                  </a:lnTo>
                  <a:lnTo>
                    <a:pt x="20" y="756"/>
                  </a:lnTo>
                  <a:lnTo>
                    <a:pt x="37" y="691"/>
                  </a:lnTo>
                  <a:lnTo>
                    <a:pt x="57" y="627"/>
                  </a:lnTo>
                  <a:lnTo>
                    <a:pt x="82" y="564"/>
                  </a:lnTo>
                  <a:lnTo>
                    <a:pt x="112" y="502"/>
                  </a:lnTo>
                  <a:lnTo>
                    <a:pt x="147" y="443"/>
                  </a:lnTo>
                  <a:lnTo>
                    <a:pt x="186" y="385"/>
                  </a:lnTo>
                  <a:lnTo>
                    <a:pt x="231" y="330"/>
                  </a:lnTo>
                  <a:lnTo>
                    <a:pt x="280" y="278"/>
                  </a:lnTo>
                  <a:lnTo>
                    <a:pt x="334" y="227"/>
                  </a:lnTo>
                  <a:lnTo>
                    <a:pt x="391" y="182"/>
                  </a:lnTo>
                  <a:lnTo>
                    <a:pt x="451" y="141"/>
                  </a:lnTo>
                  <a:lnTo>
                    <a:pt x="514" y="105"/>
                  </a:lnTo>
                  <a:lnTo>
                    <a:pt x="578" y="75"/>
                  </a:lnTo>
                  <a:lnTo>
                    <a:pt x="644" y="51"/>
                  </a:lnTo>
                  <a:lnTo>
                    <a:pt x="711" y="30"/>
                  </a:lnTo>
                  <a:lnTo>
                    <a:pt x="779" y="15"/>
                  </a:lnTo>
                  <a:lnTo>
                    <a:pt x="848" y="5"/>
                  </a:lnTo>
                  <a:lnTo>
                    <a:pt x="9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Trebuchet MS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5278711" y="2635305"/>
            <a:ext cx="3263802" cy="3413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Liberation Serif" panose="02020603050405020304" pitchFamily="18" charset="0"/>
              </a:rPr>
              <a:t>При осуществлении регионального государственного контроля (надзора) </a:t>
            </a:r>
          </a:p>
          <a:p>
            <a:pPr algn="ctr"/>
            <a:r>
              <a:rPr lang="ru-RU" sz="1400" dirty="0">
                <a:solidFill>
                  <a:prstClr val="black"/>
                </a:solidFill>
                <a:latin typeface="Liberation Serif" panose="02020603050405020304" pitchFamily="18" charset="0"/>
              </a:rPr>
              <a:t>в области обращения с животными проводятся следующие профилактические мероприятия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443" y="4210546"/>
            <a:ext cx="381253" cy="32921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2082" y="471801"/>
            <a:ext cx="8498390" cy="4527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01E4A03-CD63-497A-BBE5-4B659230B4C8}"/>
              </a:ext>
            </a:extLst>
          </p:cNvPr>
          <p:cNvSpPr/>
          <p:nvPr/>
        </p:nvSpPr>
        <p:spPr>
          <a:xfrm>
            <a:off x="7956376" y="32016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fld id="{5129C38C-9F05-4832-A2D9-8E93A1312AFC}" type="slidenum">
              <a:rPr lang="ru-RU" sz="1400" b="1">
                <a:solidFill>
                  <a:srgbClr val="FFFFFF"/>
                </a:solidFill>
              </a:rPr>
              <a:pPr lvl="0" algn="ctr">
                <a:defRPr/>
              </a:pPr>
              <a:t>3</a:t>
            </a:fld>
            <a:endParaRPr lang="ru-RU" sz="1400" b="1" dirty="0">
              <a:solidFill>
                <a:srgbClr val="FFFFFF"/>
              </a:solidFill>
            </a:endParaRP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50C5911A-6235-40AC-BFE8-6346AC213128}"/>
              </a:ext>
            </a:extLst>
          </p:cNvPr>
          <p:cNvSpPr/>
          <p:nvPr/>
        </p:nvSpPr>
        <p:spPr>
          <a:xfrm>
            <a:off x="5167923" y="2343665"/>
            <a:ext cx="3508533" cy="4002385"/>
          </a:xfrm>
          <a:prstGeom prst="roundRect">
            <a:avLst/>
          </a:prstGeom>
          <a:noFill/>
          <a:ln>
            <a:solidFill>
              <a:srgbClr val="0879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1" name="Shape 3680"/>
          <p:cNvGrpSpPr/>
          <p:nvPr/>
        </p:nvGrpSpPr>
        <p:grpSpPr>
          <a:xfrm>
            <a:off x="797022" y="5697434"/>
            <a:ext cx="3988862" cy="699620"/>
            <a:chOff x="2824779" y="2148840"/>
            <a:chExt cx="4786634" cy="874776"/>
          </a:xfrm>
        </p:grpSpPr>
        <p:sp>
          <p:nvSpPr>
            <p:cNvPr id="52" name="Shape 3681"/>
            <p:cNvSpPr/>
            <p:nvPr/>
          </p:nvSpPr>
          <p:spPr>
            <a:xfrm>
              <a:off x="3755526" y="2148840"/>
              <a:ext cx="3855887" cy="87172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lIns="68569" tIns="34275" rIns="68569" bIns="34275" anchor="ctr" anchorCtr="0">
              <a:noAutofit/>
            </a:bodyPr>
            <a:lstStyle/>
            <a:p>
              <a:pPr algn="ctr" defTabSz="685800">
                <a:buClr>
                  <a:srgbClr val="000000"/>
                </a:buClr>
                <a:defRPr/>
              </a:pPr>
              <a:endParaRPr sz="117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Shape 3682"/>
            <p:cNvSpPr/>
            <p:nvPr/>
          </p:nvSpPr>
          <p:spPr>
            <a:xfrm>
              <a:off x="2824779" y="2148840"/>
              <a:ext cx="929180" cy="874776"/>
            </a:xfrm>
            <a:prstGeom prst="rect">
              <a:avLst/>
            </a:prstGeom>
            <a:solidFill>
              <a:srgbClr val="D2533C"/>
            </a:solidFill>
            <a:ln>
              <a:noFill/>
            </a:ln>
          </p:spPr>
          <p:txBody>
            <a:bodyPr lIns="68569" tIns="34275" rIns="68569" bIns="34275" anchor="ctr" anchorCtr="0">
              <a:noAutofit/>
            </a:bodyPr>
            <a:lstStyle/>
            <a:p>
              <a:pPr algn="ctr" defTabSz="685800">
                <a:buClr>
                  <a:srgbClr val="000000"/>
                </a:buClr>
                <a:defRPr/>
              </a:pPr>
              <a:endParaRPr sz="117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Shape 3683"/>
            <p:cNvSpPr/>
            <p:nvPr/>
          </p:nvSpPr>
          <p:spPr>
            <a:xfrm>
              <a:off x="2918218" y="2209558"/>
              <a:ext cx="750286" cy="7502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68569" tIns="34275" rIns="68569" bIns="34275" anchor="ctr" anchorCtr="0">
              <a:noAutofit/>
            </a:bodyPr>
            <a:lstStyle/>
            <a:p>
              <a:pPr algn="ctr" defTabSz="685800">
                <a:buClr>
                  <a:srgbClr val="000000"/>
                </a:buClr>
                <a:defRPr/>
              </a:pPr>
              <a:endParaRPr sz="117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" name="Shape 3689"/>
          <p:cNvSpPr txBox="1"/>
          <p:nvPr/>
        </p:nvSpPr>
        <p:spPr>
          <a:xfrm>
            <a:off x="1579254" y="5704416"/>
            <a:ext cx="3117124" cy="678774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 algn="just" defTabSz="685800">
              <a:buClr>
                <a:srgbClr val="A5A5A5"/>
              </a:buClr>
              <a:buSzPct val="25000"/>
              <a:defRPr/>
            </a:pPr>
            <a:r>
              <a:rPr lang="ru-RU" sz="1130" b="1" dirty="0">
                <a:solidFill>
                  <a:prstClr val="black"/>
                </a:solidFill>
                <a:latin typeface="Liberation Serif" panose="02020603050405020304" pitchFamily="18" charset="0"/>
                <a:ea typeface="Open Sans"/>
                <a:cs typeface="Open Sans"/>
                <a:sym typeface="Open Sans"/>
              </a:rPr>
              <a:t>Обобщение правоприменительной практики</a:t>
            </a:r>
          </a:p>
          <a:p>
            <a:pPr algn="just" defTabSz="685800">
              <a:buClr>
                <a:srgbClr val="A5A5A5"/>
              </a:buClr>
              <a:buSzPct val="25000"/>
              <a:defRPr/>
            </a:pPr>
            <a:r>
              <a:rPr lang="ru-RU" sz="900" b="1" dirty="0">
                <a:solidFill>
                  <a:prstClr val="black"/>
                </a:solidFill>
                <a:latin typeface="Liberation Serif" panose="02020603050405020304" pitchFamily="18" charset="0"/>
                <a:ea typeface="Open Sans"/>
                <a:cs typeface="Open Sans"/>
                <a:sym typeface="Open Sans"/>
              </a:rPr>
              <a:t>Суть: </a:t>
            </a:r>
            <a:r>
              <a:rPr lang="ru-RU" sz="900" dirty="0">
                <a:solidFill>
                  <a:prstClr val="black"/>
                </a:solidFill>
                <a:latin typeface="Liberation Serif" panose="02020603050405020304" pitchFamily="18" charset="0"/>
                <a:ea typeface="Open Sans"/>
                <a:cs typeface="Open Sans"/>
                <a:sym typeface="Open Sans"/>
              </a:rPr>
              <a:t>подготовка Доклада по правоприменительной практике</a:t>
            </a: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889" y="5851276"/>
            <a:ext cx="339077" cy="42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5792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TextShape 1"/>
          <p:cNvSpPr txBox="1"/>
          <p:nvPr/>
        </p:nvSpPr>
        <p:spPr>
          <a:xfrm>
            <a:off x="699233" y="614800"/>
            <a:ext cx="7977223" cy="480647"/>
          </a:xfrm>
          <a:prstGeom prst="rect">
            <a:avLst/>
          </a:prstGeom>
          <a:noFill/>
          <a:ln w="12600">
            <a:noFill/>
          </a:ln>
        </p:spPr>
        <p:txBody>
          <a:bodyPr lIns="19035" tIns="19035" rIns="19035" bIns="19035" anchor="ctr">
            <a:normAutofit/>
          </a:bodyPr>
          <a:lstStyle/>
          <a:p>
            <a:pPr algn="ctr" defTabSz="914378">
              <a:lnSpc>
                <a:spcPct val="80000"/>
              </a:lnSpc>
              <a:spcBef>
                <a:spcPts val="1575"/>
              </a:spcBef>
              <a:buClr>
                <a:srgbClr val="000000"/>
              </a:buClr>
              <a:defRPr/>
            </a:pPr>
            <a:r>
              <a:rPr lang="ru-RU" sz="1400" b="1" spc="-100" dirty="0">
                <a:solidFill>
                  <a:srgbClr val="D2533C"/>
                </a:solidFill>
                <a:latin typeface="Liberation Serif" panose="02020603050405020304" pitchFamily="18" charset="0"/>
                <a:ea typeface="Times New Roman"/>
                <a:cs typeface="+mj-cs"/>
                <a:sym typeface="Arial"/>
              </a:rPr>
              <a:t>Проведение профилактических </a:t>
            </a:r>
            <a:r>
              <a:rPr lang="ru-RU" sz="1400" b="1" spc="-100" dirty="0" smtClean="0">
                <a:solidFill>
                  <a:srgbClr val="D2533C"/>
                </a:solidFill>
                <a:latin typeface="Liberation Serif" panose="02020603050405020304" pitchFamily="18" charset="0"/>
                <a:ea typeface="Times New Roman"/>
                <a:cs typeface="+mj-cs"/>
                <a:sym typeface="Arial"/>
              </a:rPr>
              <a:t>мероприятий (информирование)</a:t>
            </a:r>
            <a:r>
              <a:rPr lang="ru-RU" sz="1400" b="1" spc="-100" dirty="0">
                <a:solidFill>
                  <a:srgbClr val="D2533C"/>
                </a:solidFill>
                <a:latin typeface="Liberation Serif" panose="02020603050405020304" pitchFamily="18" charset="0"/>
                <a:ea typeface="Times New Roman"/>
                <a:cs typeface="+mj-cs"/>
                <a:sym typeface="Arial"/>
              </a:rPr>
              <a:t/>
            </a:r>
            <a:br>
              <a:rPr lang="ru-RU" sz="1400" b="1" spc="-100" dirty="0">
                <a:solidFill>
                  <a:srgbClr val="D2533C"/>
                </a:solidFill>
                <a:latin typeface="Liberation Serif" panose="02020603050405020304" pitchFamily="18" charset="0"/>
                <a:ea typeface="Times New Roman"/>
                <a:cs typeface="+mj-cs"/>
                <a:sym typeface="Arial"/>
              </a:rPr>
            </a:br>
            <a:endParaRPr lang="ru-RU" sz="1400" b="1" spc="-100" dirty="0">
              <a:solidFill>
                <a:srgbClr val="D2533C"/>
              </a:solidFill>
              <a:latin typeface="Liberation Serif" panose="02020603050405020304" pitchFamily="18" charset="0"/>
              <a:ea typeface="Times New Roman"/>
              <a:cs typeface="+mj-cs"/>
              <a:sym typeface="Arial"/>
            </a:endParaRPr>
          </a:p>
        </p:txBody>
      </p:sp>
      <p:sp>
        <p:nvSpPr>
          <p:cNvPr id="115" name="Shape 3689"/>
          <p:cNvSpPr txBox="1"/>
          <p:nvPr/>
        </p:nvSpPr>
        <p:spPr>
          <a:xfrm>
            <a:off x="5425389" y="3956801"/>
            <a:ext cx="3117124" cy="582081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 algn="just" defTabSz="685800">
              <a:buClr>
                <a:srgbClr val="A5A5A5"/>
              </a:buClr>
              <a:buSzPct val="25000"/>
              <a:defRPr/>
            </a:pPr>
            <a:endParaRPr lang="en-US" sz="833" dirty="0">
              <a:solidFill>
                <a:srgbClr val="A5A5A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317E0713-352C-4A2C-A1F0-E5E95316BE2F}"/>
              </a:ext>
            </a:extLst>
          </p:cNvPr>
          <p:cNvSpPr txBox="1"/>
          <p:nvPr/>
        </p:nvSpPr>
        <p:spPr>
          <a:xfrm>
            <a:off x="764223" y="1108066"/>
            <a:ext cx="7977222" cy="9517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 defTabSz="685800">
              <a:defRPr/>
            </a:pPr>
            <a:r>
              <a:rPr lang="ru-RU" sz="1400" dirty="0">
                <a:solidFill>
                  <a:prstClr val="black"/>
                </a:solidFill>
                <a:latin typeface="Liberation Serif" panose="02020603050405020304" pitchFamily="18" charset="0"/>
              </a:rPr>
              <a:t>	</a:t>
            </a:r>
            <a:endParaRPr lang="ru-RU" sz="1200" dirty="0">
              <a:solidFill>
                <a:prstClr val="black"/>
              </a:solidFill>
              <a:latin typeface="Liberation Serif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2082" y="471801"/>
            <a:ext cx="8498390" cy="4527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01E4A03-CD63-497A-BBE5-4B659230B4C8}"/>
              </a:ext>
            </a:extLst>
          </p:cNvPr>
          <p:cNvSpPr/>
          <p:nvPr/>
        </p:nvSpPr>
        <p:spPr>
          <a:xfrm>
            <a:off x="7956376" y="32016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fld id="{5129C38C-9F05-4832-A2D9-8E93A1312AFC}" type="slidenum">
              <a:rPr lang="ru-RU" sz="1400" b="1">
                <a:solidFill>
                  <a:srgbClr val="FFFFFF"/>
                </a:solidFill>
              </a:rPr>
              <a:pPr lvl="0" algn="ctr">
                <a:defRPr/>
              </a:pPr>
              <a:t>4</a:t>
            </a:fld>
            <a:endParaRPr lang="ru-RU" sz="1400" b="1" dirty="0">
              <a:solidFill>
                <a:srgbClr val="FFFFFF"/>
              </a:solidFill>
            </a:endParaRP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50C5911A-6235-40AC-BFE8-6346AC213128}"/>
              </a:ext>
            </a:extLst>
          </p:cNvPr>
          <p:cNvSpPr/>
          <p:nvPr/>
        </p:nvSpPr>
        <p:spPr>
          <a:xfrm>
            <a:off x="1475656" y="1278995"/>
            <a:ext cx="6120680" cy="4550663"/>
          </a:xfrm>
          <a:prstGeom prst="roundRect">
            <a:avLst/>
          </a:prstGeom>
          <a:noFill/>
          <a:ln>
            <a:solidFill>
              <a:srgbClr val="0879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685800">
              <a:defRPr/>
            </a:pPr>
            <a:r>
              <a:rPr lang="ru-RU" dirty="0">
                <a:solidFill>
                  <a:prstClr val="black"/>
                </a:solidFill>
                <a:latin typeface="Liberation Serif" panose="02020603050405020304" pitchFamily="18" charset="0"/>
              </a:rPr>
              <a:t>Материалы о профилактике нарушений обязательных требований </a:t>
            </a:r>
            <a:r>
              <a:rPr lang="ru-RU" dirty="0" smtClean="0">
                <a:solidFill>
                  <a:prstClr val="black"/>
                </a:solidFill>
                <a:latin typeface="Liberation Serif" panose="02020603050405020304" pitchFamily="18" charset="0"/>
              </a:rPr>
              <a:t>размещаются:</a:t>
            </a:r>
          </a:p>
          <a:p>
            <a:pPr marL="342900" indent="-342900" algn="just" defTabSz="685800">
              <a:buAutoNum type="arabicParenR"/>
              <a:defRPr/>
            </a:pPr>
            <a:r>
              <a:rPr lang="ru-RU" dirty="0" smtClean="0">
                <a:solidFill>
                  <a:prstClr val="black"/>
                </a:solidFill>
                <a:latin typeface="Liberation Serif" panose="02020603050405020304" pitchFamily="18" charset="0"/>
              </a:rPr>
              <a:t>на </a:t>
            </a:r>
            <a:r>
              <a:rPr lang="ru-RU" dirty="0">
                <a:solidFill>
                  <a:prstClr val="black"/>
                </a:solidFill>
                <a:latin typeface="Liberation Serif" panose="02020603050405020304" pitchFamily="18" charset="0"/>
              </a:rPr>
              <a:t>официальном сайте Департамента </a:t>
            </a:r>
            <a:r>
              <a:rPr lang="ru-RU" dirty="0" smtClean="0">
                <a:solidFill>
                  <a:prstClr val="black"/>
                </a:solidFill>
                <a:latin typeface="Liberation Serif" panose="02020603050405020304" pitchFamily="18" charset="0"/>
              </a:rPr>
              <a:t>                    (подразделы </a:t>
            </a:r>
            <a:r>
              <a:rPr lang="ru-RU" dirty="0">
                <a:solidFill>
                  <a:prstClr val="black"/>
                </a:solidFill>
                <a:latin typeface="Liberation Serif" panose="02020603050405020304" pitchFamily="18" charset="0"/>
              </a:rPr>
              <a:t>«Профилактика нарушений обязательных требований», «Полезные </a:t>
            </a:r>
            <a:r>
              <a:rPr lang="ru-RU" dirty="0" err="1">
                <a:solidFill>
                  <a:prstClr val="black"/>
                </a:solidFill>
                <a:latin typeface="Liberation Serif" panose="02020603050405020304" pitchFamily="18" charset="0"/>
              </a:rPr>
              <a:t>медиафайлы</a:t>
            </a:r>
            <a:r>
              <a:rPr lang="ru-RU" dirty="0">
                <a:solidFill>
                  <a:prstClr val="black"/>
                </a:solidFill>
                <a:latin typeface="Liberation Serif" panose="02020603050405020304" pitchFamily="18" charset="0"/>
              </a:rPr>
              <a:t>» раздела «Государственный надзор в области обращения </a:t>
            </a:r>
            <a:r>
              <a:rPr lang="ru-RU" dirty="0" smtClean="0">
                <a:solidFill>
                  <a:prstClr val="black"/>
                </a:solidFill>
                <a:latin typeface="Liberation Serif" panose="02020603050405020304" pitchFamily="18" charset="0"/>
              </a:rPr>
              <a:t>                                 с </a:t>
            </a:r>
            <a:r>
              <a:rPr lang="ru-RU" dirty="0">
                <a:solidFill>
                  <a:prstClr val="black"/>
                </a:solidFill>
                <a:latin typeface="Liberation Serif" panose="02020603050405020304" pitchFamily="18" charset="0"/>
              </a:rPr>
              <a:t>животными</a:t>
            </a:r>
            <a:r>
              <a:rPr lang="ru-RU" dirty="0" smtClean="0">
                <a:solidFill>
                  <a:prstClr val="black"/>
                </a:solidFill>
                <a:latin typeface="Liberation Serif" panose="02020603050405020304" pitchFamily="18" charset="0"/>
              </a:rPr>
              <a:t>»);</a:t>
            </a:r>
          </a:p>
          <a:p>
            <a:pPr marL="342900" indent="-342900" algn="just" defTabSz="685800">
              <a:buAutoNum type="arabicParenR"/>
              <a:defRPr/>
            </a:pPr>
            <a:r>
              <a:rPr lang="ru-RU" dirty="0" smtClean="0">
                <a:solidFill>
                  <a:prstClr val="black"/>
                </a:solidFill>
                <a:latin typeface="Liberation Serif" panose="02020603050405020304" pitchFamily="18" charset="0"/>
              </a:rPr>
              <a:t>на </a:t>
            </a:r>
            <a:r>
              <a:rPr lang="ru-RU" dirty="0">
                <a:solidFill>
                  <a:prstClr val="black"/>
                </a:solidFill>
                <a:latin typeface="Liberation Serif" panose="02020603050405020304" pitchFamily="18" charset="0"/>
              </a:rPr>
              <a:t>официальных страницах </a:t>
            </a:r>
            <a:r>
              <a:rPr lang="ru-RU" dirty="0" smtClean="0">
                <a:solidFill>
                  <a:prstClr val="black"/>
                </a:solidFill>
                <a:latin typeface="Liberation Serif" panose="02020603050405020304" pitchFamily="18" charset="0"/>
              </a:rPr>
              <a:t>                                   в </a:t>
            </a:r>
            <a:r>
              <a:rPr lang="ru-RU" dirty="0">
                <a:solidFill>
                  <a:prstClr val="black"/>
                </a:solidFill>
                <a:latin typeface="Liberation Serif" panose="02020603050405020304" pitchFamily="18" charset="0"/>
              </a:rPr>
              <a:t>социальной сети «</a:t>
            </a:r>
            <a:r>
              <a:rPr lang="ru-RU" dirty="0" err="1">
                <a:solidFill>
                  <a:prstClr val="black"/>
                </a:solidFill>
                <a:latin typeface="Liberation Serif" panose="02020603050405020304" pitchFamily="18" charset="0"/>
              </a:rPr>
              <a:t>Вконтакте</a:t>
            </a:r>
            <a:r>
              <a:rPr lang="ru-RU" dirty="0">
                <a:solidFill>
                  <a:prstClr val="black"/>
                </a:solidFill>
                <a:latin typeface="Liberation Serif" panose="02020603050405020304" pitchFamily="18" charset="0"/>
              </a:rPr>
              <a:t>» (https://vk.com/dep_vet_so</a:t>
            </a:r>
            <a:r>
              <a:rPr lang="ru-RU" dirty="0" smtClean="0">
                <a:solidFill>
                  <a:prstClr val="black"/>
                </a:solidFill>
                <a:latin typeface="Liberation Serif" panose="02020603050405020304" pitchFamily="18" charset="0"/>
              </a:rPr>
              <a:t>);</a:t>
            </a:r>
          </a:p>
          <a:p>
            <a:pPr marL="342900" indent="-342900" algn="just" defTabSz="685800">
              <a:buAutoNum type="arabicParenR"/>
              <a:defRPr/>
            </a:pPr>
            <a:r>
              <a:rPr lang="ru-RU" dirty="0" smtClean="0">
                <a:solidFill>
                  <a:prstClr val="black"/>
                </a:solidFill>
                <a:latin typeface="Liberation Serif" panose="02020603050405020304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Liberation Serif" panose="02020603050405020304" pitchFamily="18" charset="0"/>
              </a:rPr>
              <a:t>мессенджере телеграмм-канала (https://t.me/dep_vet_so</a:t>
            </a:r>
            <a:r>
              <a:rPr lang="ru-RU" dirty="0" smtClean="0">
                <a:solidFill>
                  <a:prstClr val="black"/>
                </a:solidFill>
                <a:latin typeface="Liberation Serif" panose="02020603050405020304" pitchFamily="18" charset="0"/>
              </a:rPr>
              <a:t>)</a:t>
            </a:r>
            <a:endParaRPr lang="ru-RU" sz="1600" dirty="0">
              <a:solidFill>
                <a:prstClr val="black"/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251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637472" cy="596680"/>
          </a:xfrm>
        </p:spPr>
        <p:txBody>
          <a:bodyPr>
            <a:noAutofit/>
          </a:bodyPr>
          <a:lstStyle/>
          <a:p>
            <a:pPr algn="ctr"/>
            <a:r>
              <a:rPr lang="ru-RU" sz="1400" b="1" dirty="0">
                <a:solidFill>
                  <a:srgbClr val="D2533C"/>
                </a:solidFill>
                <a:latin typeface="Liberation Serif" pitchFamily="18" charset="0"/>
                <a:cs typeface="Times New Roman" panose="02020603050405020304" pitchFamily="18" charset="0"/>
              </a:rPr>
              <a:t>Проведение профилактических </a:t>
            </a:r>
            <a:r>
              <a:rPr lang="ru-RU" sz="1400" b="1" dirty="0" smtClean="0">
                <a:solidFill>
                  <a:srgbClr val="D2533C"/>
                </a:solidFill>
                <a:latin typeface="Liberation Serif" pitchFamily="18" charset="0"/>
                <a:cs typeface="Times New Roman" panose="02020603050405020304" pitchFamily="18" charset="0"/>
              </a:rPr>
              <a:t>мероприятий (объявление предостережения)</a:t>
            </a:r>
            <a:r>
              <a:rPr lang="ru-RU" sz="1400" b="1" dirty="0">
                <a:solidFill>
                  <a:srgbClr val="D2533C"/>
                </a:solidFill>
                <a:latin typeface="Liberation Serif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rgbClr val="D2533C"/>
                </a:solidFill>
                <a:latin typeface="Liberation Serif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D2533C"/>
                </a:solidFill>
                <a:latin typeface="Liberation Serif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rgbClr val="D2533C"/>
                </a:solidFill>
                <a:latin typeface="Liberation Serif" pitchFamily="18" charset="0"/>
                <a:cs typeface="Times New Roman" panose="02020603050405020304" pitchFamily="18" charset="0"/>
              </a:rPr>
            </a:br>
            <a:endParaRPr lang="ru-RU" sz="1400" b="1" dirty="0">
              <a:solidFill>
                <a:srgbClr val="D2533C"/>
              </a:solidFill>
              <a:latin typeface="Liberation Serif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29C38C-9F05-4832-A2D9-8E93A1312AFC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E0D46721-0750-4611-A770-E1AD24E7F1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0236410"/>
              </p:ext>
            </p:extLst>
          </p:nvPr>
        </p:nvGraphicFramePr>
        <p:xfrm>
          <a:off x="-4789040" y="-243408"/>
          <a:ext cx="5256584" cy="8136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23528" y="1700808"/>
            <a:ext cx="8595617" cy="630942"/>
          </a:xfrm>
          <a:prstGeom prst="rect">
            <a:avLst/>
          </a:prstGeom>
          <a:pattFill prst="pct5">
            <a:fgClr>
              <a:sysClr val="window" lastClr="FFFFFF"/>
            </a:fgClr>
            <a:bgClr>
              <a:schemeClr val="bg1"/>
            </a:bgClr>
          </a:pattFill>
          <a:ln w="25400" cap="flat" cmpd="sng" algn="ctr">
            <a:solidFill>
              <a:srgbClr val="0A9D9A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lvl="0" defTabSz="8921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700" kern="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 8 мес. 2023 года Департаментом было выдано </a:t>
            </a:r>
            <a:r>
              <a:rPr lang="ru-RU" sz="1700" kern="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24 </a:t>
            </a:r>
            <a:r>
              <a:rPr lang="ru-RU" sz="1700" kern="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предостережения о </a:t>
            </a:r>
            <a:r>
              <a:rPr lang="ru-RU" sz="1700" kern="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недопустимости нарушения обязательных </a:t>
            </a:r>
            <a:r>
              <a:rPr lang="ru-RU" sz="1700" kern="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требований, за аналогичный </a:t>
            </a:r>
            <a:r>
              <a:rPr lang="ru-RU" kern="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период</a:t>
            </a:r>
            <a:r>
              <a:rPr lang="ru-RU" sz="1700" kern="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2024 года – 5.</a:t>
            </a:r>
            <a:r>
              <a:rPr lang="ru-RU" sz="16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endParaRPr lang="ru-RU" sz="1700" kern="0" dirty="0">
              <a:solidFill>
                <a:prstClr val="black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7" y="2591851"/>
            <a:ext cx="8595617" cy="72327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A9D9A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defTabSz="8921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FF0000"/>
                </a:solidFill>
                <a:latin typeface="Calibri"/>
              </a:rPr>
              <a:t>! </a:t>
            </a:r>
            <a:r>
              <a:rPr lang="ru-RU" sz="1700" kern="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Не может содержать требование представления контролируемым лицом сведений                       и документов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3526" y="3609310"/>
            <a:ext cx="8595617" cy="72327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A9D9A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defTabSz="8921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FF0000"/>
                </a:solidFill>
                <a:latin typeface="Calibri"/>
              </a:rPr>
              <a:t>! </a:t>
            </a:r>
            <a:r>
              <a:rPr lang="ru-RU" sz="1700" kern="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Контролируемое лицо в течение тридцати календарных дней со дня </a:t>
            </a:r>
            <a:r>
              <a:rPr lang="ru-RU" sz="1700" kern="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получения </a:t>
            </a:r>
            <a:r>
              <a:rPr lang="ru-RU" sz="1700" kern="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предостережения может подать в Департамент </a:t>
            </a:r>
            <a:r>
              <a:rPr lang="ru-RU" sz="1700" kern="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возражение</a:t>
            </a:r>
            <a:endParaRPr lang="ru-RU" sz="1700" kern="0" dirty="0">
              <a:solidFill>
                <a:prstClr val="black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59832" y="4608075"/>
            <a:ext cx="3168352" cy="113877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A9D9A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lvl="0" defTabSz="8921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700" kern="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Возражения рассматриваются </a:t>
            </a:r>
            <a:endParaRPr lang="ru-RU" sz="1700" kern="0" dirty="0" smtClean="0">
              <a:solidFill>
                <a:prstClr val="black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lvl="0" defTabSz="8921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700" kern="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Департаментом в </a:t>
            </a:r>
            <a:r>
              <a:rPr lang="ru-RU" sz="1700" kern="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течение 20 календарных </a:t>
            </a:r>
            <a:r>
              <a:rPr lang="ru-RU" sz="1700" kern="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дней со дня его получения</a:t>
            </a:r>
            <a:endParaRPr lang="ru-RU" sz="1700" kern="0" dirty="0">
              <a:solidFill>
                <a:prstClr val="black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06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637472" cy="596680"/>
          </a:xfrm>
        </p:spPr>
        <p:txBody>
          <a:bodyPr>
            <a:noAutofit/>
          </a:bodyPr>
          <a:lstStyle/>
          <a:p>
            <a:pPr algn="ctr"/>
            <a:r>
              <a:rPr lang="ru-RU" sz="1400" b="1" dirty="0">
                <a:solidFill>
                  <a:srgbClr val="D2533C"/>
                </a:solidFill>
                <a:latin typeface="Liberation Serif" pitchFamily="18" charset="0"/>
                <a:cs typeface="Times New Roman" panose="02020603050405020304" pitchFamily="18" charset="0"/>
              </a:rPr>
              <a:t>Проведение профилактических </a:t>
            </a:r>
            <a:r>
              <a:rPr lang="ru-RU" sz="1400" b="1" dirty="0" smtClean="0">
                <a:solidFill>
                  <a:srgbClr val="D2533C"/>
                </a:solidFill>
                <a:latin typeface="Liberation Serif" pitchFamily="18" charset="0"/>
                <a:cs typeface="Times New Roman" panose="02020603050405020304" pitchFamily="18" charset="0"/>
              </a:rPr>
              <a:t>мероприятий (консультирование)</a:t>
            </a:r>
            <a:r>
              <a:rPr lang="ru-RU" sz="1400" b="1" dirty="0">
                <a:solidFill>
                  <a:srgbClr val="D2533C"/>
                </a:solidFill>
                <a:latin typeface="Liberation Serif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rgbClr val="D2533C"/>
                </a:solidFill>
                <a:latin typeface="Liberation Serif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D2533C"/>
                </a:solidFill>
                <a:latin typeface="Liberation Serif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rgbClr val="D2533C"/>
                </a:solidFill>
                <a:latin typeface="Liberation Serif" pitchFamily="18" charset="0"/>
                <a:cs typeface="Times New Roman" panose="02020603050405020304" pitchFamily="18" charset="0"/>
              </a:rPr>
            </a:br>
            <a:endParaRPr lang="ru-RU" sz="1400" b="1" dirty="0">
              <a:solidFill>
                <a:srgbClr val="D2533C"/>
              </a:solidFill>
              <a:latin typeface="Liberation Serif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29C38C-9F05-4832-A2D9-8E93A1312AFC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E0D46721-0750-4611-A770-E1AD24E7F1C7}"/>
              </a:ext>
            </a:extLst>
          </p:cNvPr>
          <p:cNvGraphicFramePr/>
          <p:nvPr>
            <p:extLst/>
          </p:nvPr>
        </p:nvGraphicFramePr>
        <p:xfrm>
          <a:off x="-4356992" y="-315416"/>
          <a:ext cx="5256584" cy="8136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23528" y="1700808"/>
            <a:ext cx="8595617" cy="64633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A9D9A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lvl="0" defTabSz="8921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kern="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 8 мес. 2023 года Департаментом проведено 36 консультаций, за аналогичный период 2024 года – 22.</a:t>
            </a:r>
            <a:r>
              <a:rPr lang="ru-RU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endParaRPr lang="ru-RU" kern="0" dirty="0">
              <a:solidFill>
                <a:prstClr val="black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28788" y="3295650"/>
            <a:ext cx="6334125" cy="1661993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defTabSz="8921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ВАЖНО</a:t>
            </a:r>
          </a:p>
          <a:p>
            <a:pPr defTabSz="8921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700" kern="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ходе консультирования информация, содержащая оценку конкретного контрольного (надзорного) мероприятия, решений </a:t>
            </a:r>
            <a:endParaRPr lang="ru-RU" sz="1700" kern="0" dirty="0" smtClean="0">
              <a:solidFill>
                <a:prstClr val="black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defTabSz="8921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700" kern="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 </a:t>
            </a:r>
            <a:r>
              <a:rPr lang="ru-RU" sz="1700" kern="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(или) действий (бездействия) должностных лиц Департамента, иных участников контрольного (надзорного) мероприятия, не предоставляется</a:t>
            </a:r>
            <a:r>
              <a:rPr lang="ru-RU" sz="1700" kern="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!</a:t>
            </a:r>
            <a:endParaRPr lang="ru-RU" sz="1700" kern="0" dirty="0">
              <a:solidFill>
                <a:prstClr val="black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3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637472" cy="596680"/>
          </a:xfrm>
        </p:spPr>
        <p:txBody>
          <a:bodyPr>
            <a:noAutofit/>
          </a:bodyPr>
          <a:lstStyle/>
          <a:p>
            <a:pPr algn="ctr"/>
            <a:r>
              <a:rPr lang="ru-RU" sz="1400" b="1" dirty="0">
                <a:solidFill>
                  <a:srgbClr val="D2533C"/>
                </a:solidFill>
                <a:latin typeface="Liberation Serif" pitchFamily="18" charset="0"/>
                <a:cs typeface="Times New Roman" panose="02020603050405020304" pitchFamily="18" charset="0"/>
              </a:rPr>
              <a:t>Проведение профилактических </a:t>
            </a:r>
            <a:r>
              <a:rPr lang="ru-RU" sz="1400" b="1" dirty="0" smtClean="0">
                <a:solidFill>
                  <a:srgbClr val="D2533C"/>
                </a:solidFill>
                <a:latin typeface="Liberation Serif" pitchFamily="18" charset="0"/>
                <a:cs typeface="Times New Roman" panose="02020603050405020304" pitchFamily="18" charset="0"/>
              </a:rPr>
              <a:t>мероприятий (профилактический визит)</a:t>
            </a:r>
            <a:r>
              <a:rPr lang="ru-RU" sz="1400" b="1" dirty="0">
                <a:solidFill>
                  <a:srgbClr val="D2533C"/>
                </a:solidFill>
                <a:latin typeface="Liberation Serif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rgbClr val="D2533C"/>
                </a:solidFill>
                <a:latin typeface="Liberation Serif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D2533C"/>
                </a:solidFill>
                <a:latin typeface="Liberation Serif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rgbClr val="D2533C"/>
                </a:solidFill>
                <a:latin typeface="Liberation Serif" pitchFamily="18" charset="0"/>
                <a:cs typeface="Times New Roman" panose="02020603050405020304" pitchFamily="18" charset="0"/>
              </a:rPr>
            </a:br>
            <a:endParaRPr lang="ru-RU" sz="1400" b="1" dirty="0">
              <a:solidFill>
                <a:srgbClr val="D2533C"/>
              </a:solidFill>
              <a:latin typeface="Liberation Serif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29C38C-9F05-4832-A2D9-8E93A1312AFC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E0D46721-0750-4611-A770-E1AD24E7F1C7}"/>
              </a:ext>
            </a:extLst>
          </p:cNvPr>
          <p:cNvGraphicFramePr/>
          <p:nvPr>
            <p:extLst/>
          </p:nvPr>
        </p:nvGraphicFramePr>
        <p:xfrm>
          <a:off x="-4789040" y="-243408"/>
          <a:ext cx="5256584" cy="8136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25888" y="1346959"/>
            <a:ext cx="8595617" cy="63094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A9D9A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892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 8 мес. 2023 года Департаментом проведено 12 обязательных профилактических визитов, за аналогичный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период</a:t>
            </a:r>
            <a:r>
              <a:rPr kumimoji="0" lang="ru-RU" sz="17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2024 года – 14.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endParaRPr kumimoji="0" lang="ru-RU" sz="17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440" y="4022856"/>
            <a:ext cx="1276350" cy="461962"/>
          </a:xfrm>
          <a:prstGeom prst="rect">
            <a:avLst/>
          </a:prstGeom>
          <a:gradFill rotWithShape="1">
            <a:gsLst>
              <a:gs pos="0">
                <a:srgbClr val="D2533C"/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defTabSz="8921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СРОКИ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45660" y="4022856"/>
            <a:ext cx="6789040" cy="61555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D2533C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R="0" indent="0" defTabSz="89217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700" kern="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Продолжительность </a:t>
            </a:r>
            <a:r>
              <a:rPr lang="ru-RU" sz="1700" kern="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профилактического визита не </a:t>
            </a:r>
            <a:r>
              <a:rPr lang="ru-RU" sz="1700" kern="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может превышать </a:t>
            </a:r>
            <a:endParaRPr lang="ru-RU" sz="1700" kern="0" dirty="0" smtClean="0">
              <a:solidFill>
                <a:prstClr val="black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R="0" indent="0" defTabSz="89217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700" kern="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2-х </a:t>
            </a:r>
            <a:r>
              <a:rPr lang="ru-RU" sz="1700" kern="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часов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45660" y="4778194"/>
            <a:ext cx="6789040" cy="61555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D2533C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lvl="0" defTabSz="8921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700" kern="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Контролируемое лицо уведомляется за </a:t>
            </a:r>
            <a:r>
              <a:rPr lang="ru-RU" sz="1700" kern="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5 рабочих </a:t>
            </a:r>
            <a:r>
              <a:rPr lang="ru-RU" sz="1700" kern="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дней до даты проведения профилактического визита</a:t>
            </a:r>
            <a:endParaRPr lang="ru-RU" sz="1700" kern="0" dirty="0">
              <a:solidFill>
                <a:prstClr val="black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45660" y="5533533"/>
            <a:ext cx="6789040" cy="113877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D2533C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R="0" indent="0" defTabSz="89217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700" kern="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Контролируемое </a:t>
            </a:r>
            <a:r>
              <a:rPr lang="ru-RU" sz="1700" kern="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лицо </a:t>
            </a:r>
            <a:r>
              <a:rPr lang="ru-RU" sz="1700" kern="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может отказаться </a:t>
            </a:r>
            <a:r>
              <a:rPr lang="ru-RU" sz="1700" kern="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 3 рабочих дня до начала </a:t>
            </a:r>
            <a:r>
              <a:rPr lang="ru-RU" sz="1700" kern="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проведения профилактического визита путем направления уведомления</a:t>
            </a:r>
            <a:endParaRPr lang="ru-RU" sz="1700" kern="0" dirty="0">
              <a:solidFill>
                <a:prstClr val="black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R="0" indent="0" defTabSz="89217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700" kern="0" dirty="0">
              <a:solidFill>
                <a:prstClr val="black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5888" y="2106554"/>
            <a:ext cx="8595617" cy="166199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A9D9A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lvl="0" defTabSz="8921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700" kern="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 проведении профилактического визита  сотрудник Департамента информирует контролируемых лиц: </a:t>
            </a:r>
          </a:p>
          <a:p>
            <a:pPr lvl="0" defTabSz="8921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700" kern="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• </a:t>
            </a:r>
            <a:r>
              <a:rPr lang="ru-RU" sz="1700" kern="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 обязательных требованиях </a:t>
            </a:r>
            <a:r>
              <a:rPr lang="ru-RU" sz="1700" kern="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области обращения с животными</a:t>
            </a:r>
          </a:p>
          <a:p>
            <a:pPr lvl="0" defTabSz="8921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700" kern="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• </a:t>
            </a:r>
            <a:r>
              <a:rPr lang="ru-RU" sz="1700" kern="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 соответствии объектов контроля критериям риска </a:t>
            </a:r>
            <a:endParaRPr lang="ru-RU" sz="1700" kern="0" dirty="0" smtClean="0">
              <a:solidFill>
                <a:prstClr val="black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lvl="0" defTabSz="8921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700" kern="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• </a:t>
            </a:r>
            <a:r>
              <a:rPr lang="ru-RU" sz="1700" kern="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 основаниях и рекомендуемых способах снижения категории риска </a:t>
            </a:r>
            <a:endParaRPr lang="ru-RU" sz="1700" kern="0" dirty="0" smtClean="0">
              <a:solidFill>
                <a:prstClr val="black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lvl="0" defTabSz="8921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700" kern="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• </a:t>
            </a:r>
            <a:r>
              <a:rPr lang="ru-RU" sz="1700" kern="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 видах, содержании и об интенсивности контрольных (надзорных)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360727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637472" cy="596680"/>
          </a:xfrm>
        </p:spPr>
        <p:txBody>
          <a:bodyPr>
            <a:noAutofit/>
          </a:bodyPr>
          <a:lstStyle/>
          <a:p>
            <a:pPr algn="ctr"/>
            <a:r>
              <a:rPr lang="ru-RU" sz="1400" b="1" dirty="0">
                <a:solidFill>
                  <a:srgbClr val="D2533C"/>
                </a:solidFill>
                <a:latin typeface="Liberation Serif" pitchFamily="18" charset="0"/>
                <a:cs typeface="Times New Roman" panose="02020603050405020304" pitchFamily="18" charset="0"/>
              </a:rPr>
              <a:t>Проведение профилактических </a:t>
            </a:r>
            <a:r>
              <a:rPr lang="ru-RU" sz="1400" b="1" dirty="0" smtClean="0">
                <a:solidFill>
                  <a:srgbClr val="D2533C"/>
                </a:solidFill>
                <a:latin typeface="Liberation Serif" pitchFamily="18" charset="0"/>
                <a:cs typeface="Times New Roman" panose="02020603050405020304" pitchFamily="18" charset="0"/>
              </a:rPr>
              <a:t>мероприятий (профилактический визит)</a:t>
            </a:r>
            <a:r>
              <a:rPr lang="ru-RU" sz="1400" b="1" dirty="0">
                <a:solidFill>
                  <a:srgbClr val="D2533C"/>
                </a:solidFill>
                <a:latin typeface="Liberation Serif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rgbClr val="D2533C"/>
                </a:solidFill>
                <a:latin typeface="Liberation Serif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D2533C"/>
                </a:solidFill>
                <a:latin typeface="Liberation Serif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rgbClr val="D2533C"/>
                </a:solidFill>
                <a:latin typeface="Liberation Serif" pitchFamily="18" charset="0"/>
                <a:cs typeface="Times New Roman" panose="02020603050405020304" pitchFamily="18" charset="0"/>
              </a:rPr>
            </a:br>
            <a:endParaRPr lang="ru-RU" sz="1400" b="1" dirty="0">
              <a:solidFill>
                <a:srgbClr val="D2533C"/>
              </a:solidFill>
              <a:latin typeface="Liberation Serif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29C38C-9F05-4832-A2D9-8E93A1312AFC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E0D46721-0750-4611-A770-E1AD24E7F1C7}"/>
              </a:ext>
            </a:extLst>
          </p:cNvPr>
          <p:cNvGraphicFramePr/>
          <p:nvPr>
            <p:extLst/>
          </p:nvPr>
        </p:nvGraphicFramePr>
        <p:xfrm>
          <a:off x="-4789040" y="-243408"/>
          <a:ext cx="5256584" cy="8136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25888" y="1346959"/>
            <a:ext cx="8595617" cy="58477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A9D9A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lvl="0" defTabSz="8921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kern="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 5 августа 2024 года на портале «</a:t>
            </a:r>
            <a:r>
              <a:rPr lang="ru-RU" sz="1600" kern="0" dirty="0" err="1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Госуслуги</a:t>
            </a:r>
            <a:r>
              <a:rPr lang="ru-RU" sz="1600" kern="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» стал доступен новый функционал – онлайн-запись на проведение профилактического визита и консультации органов контроля (надзора). 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25888" y="2036744"/>
            <a:ext cx="8595617" cy="297004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A9D9A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lvl="0" defTabSz="8921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700" kern="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 подаче заявки на консультацию можно выбрать удобный формат взаимодействия:</a:t>
            </a:r>
          </a:p>
          <a:p>
            <a:pPr marL="285750" lvl="0" indent="-285750" defTabSz="89217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700" kern="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 </a:t>
            </a:r>
            <a:r>
              <a:rPr lang="ru-RU" sz="1700" kern="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телефону;</a:t>
            </a:r>
          </a:p>
          <a:p>
            <a:pPr marL="285750" lvl="0" indent="-285750" defTabSz="89217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700" kern="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дистанционно </a:t>
            </a:r>
            <a:r>
              <a:rPr lang="ru-RU" sz="1700" kern="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через приложение «МП Инспектор»;</a:t>
            </a:r>
          </a:p>
          <a:p>
            <a:pPr marL="285750" lvl="0" indent="-285750" defTabSz="89217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700" kern="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письменно </a:t>
            </a:r>
            <a:r>
              <a:rPr lang="ru-RU" sz="1700" kern="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 указать предпочтительное время проведения консультации.</a:t>
            </a:r>
          </a:p>
          <a:p>
            <a:pPr lvl="0" defTabSz="8921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700" kern="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Консультация будет оказана в течение 10 рабочих дней. По итогам рассмотрения </a:t>
            </a:r>
            <a:endParaRPr lang="ru-RU" sz="1700" kern="0" dirty="0" smtClean="0">
              <a:solidFill>
                <a:prstClr val="black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lvl="0" defTabSz="8921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700" kern="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</a:t>
            </a:r>
            <a:r>
              <a:rPr lang="ru-RU" sz="1700" kern="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личный кабинет контролируемого лица поступит уведомление с подтверждением записи на консультацию.</a:t>
            </a:r>
          </a:p>
          <a:p>
            <a:pPr lvl="0" defTabSz="8921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700" kern="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Услуга «Запись на профилактический визит» может быть оказана:</a:t>
            </a:r>
          </a:p>
          <a:p>
            <a:pPr marL="285750" lvl="0" indent="-285750" defTabSz="89217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700" kern="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дистанционно по видеосвязи через приложение «МП Инспектор»;</a:t>
            </a:r>
          </a:p>
          <a:p>
            <a:pPr marL="285750" lvl="0" indent="-285750" defTabSz="892175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700" kern="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очно на объекте не раньше, чем через 10 рабочих дней после подачи заявления. </a:t>
            </a:r>
          </a:p>
          <a:p>
            <a:pPr lvl="0" defTabSz="8921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700" kern="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Вся история о профилактическом мероприятии также будет доступна в личном кабинете</a:t>
            </a:r>
            <a:r>
              <a:rPr lang="ru-RU" sz="1700" kern="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</a:t>
            </a:r>
            <a:endParaRPr lang="ru-RU" sz="1700" kern="0" dirty="0">
              <a:solidFill>
                <a:prstClr val="black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5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637472" cy="596680"/>
          </a:xfrm>
        </p:spPr>
        <p:txBody>
          <a:bodyPr>
            <a:noAutofit/>
          </a:bodyPr>
          <a:lstStyle/>
          <a:p>
            <a:pPr algn="ctr"/>
            <a:r>
              <a:rPr lang="ru-RU" sz="1400" b="1" dirty="0">
                <a:solidFill>
                  <a:srgbClr val="D2533C"/>
                </a:solidFill>
                <a:latin typeface="Liberation Serif" pitchFamily="18" charset="0"/>
                <a:cs typeface="Times New Roman" panose="02020603050405020304" pitchFamily="18" charset="0"/>
              </a:rPr>
              <a:t>Проведение профилактических </a:t>
            </a:r>
            <a:r>
              <a:rPr lang="ru-RU" sz="1400" b="1" dirty="0" smtClean="0">
                <a:solidFill>
                  <a:srgbClr val="D2533C"/>
                </a:solidFill>
                <a:latin typeface="Liberation Serif" pitchFamily="18" charset="0"/>
                <a:cs typeface="Times New Roman" panose="02020603050405020304" pitchFamily="18" charset="0"/>
              </a:rPr>
              <a:t>мероприятий </a:t>
            </a:r>
            <a:r>
              <a:rPr lang="ru-RU" sz="1400" b="1" dirty="0">
                <a:solidFill>
                  <a:srgbClr val="D2533C"/>
                </a:solidFill>
                <a:latin typeface="Liberation Serif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dirty="0" smtClean="0">
                <a:solidFill>
                  <a:srgbClr val="D2533C"/>
                </a:solidFill>
                <a:latin typeface="Liberation Serif" pitchFamily="18" charset="0"/>
                <a:cs typeface="Times New Roman" panose="02020603050405020304" pitchFamily="18" charset="0"/>
              </a:rPr>
              <a:t>рамках постановления </a:t>
            </a:r>
            <a:r>
              <a:rPr lang="ru-RU" sz="1400" b="1" dirty="0">
                <a:solidFill>
                  <a:srgbClr val="D2533C"/>
                </a:solidFill>
                <a:latin typeface="Liberation Serif" pitchFamily="18" charset="0"/>
                <a:cs typeface="Times New Roman" panose="02020603050405020304" pitchFamily="18" charset="0"/>
              </a:rPr>
              <a:t>Правительства РФ </a:t>
            </a:r>
            <a:r>
              <a:rPr lang="ru-RU" sz="1400" b="1" dirty="0" smtClean="0">
                <a:solidFill>
                  <a:srgbClr val="D2533C"/>
                </a:solidFill>
                <a:latin typeface="Liberation Serif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solidFill>
                  <a:srgbClr val="D2533C"/>
                </a:solidFill>
                <a:latin typeface="Liberation Serif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rgbClr val="D2533C"/>
                </a:solidFill>
                <a:latin typeface="Liberation Serif" pitchFamily="18" charset="0"/>
                <a:cs typeface="Times New Roman" panose="02020603050405020304" pitchFamily="18" charset="0"/>
              </a:rPr>
              <a:t>от </a:t>
            </a:r>
            <a:r>
              <a:rPr lang="ru-RU" sz="1400" b="1" dirty="0">
                <a:solidFill>
                  <a:srgbClr val="D2533C"/>
                </a:solidFill>
                <a:latin typeface="Liberation Serif" pitchFamily="18" charset="0"/>
                <a:cs typeface="Times New Roman" panose="02020603050405020304" pitchFamily="18" charset="0"/>
              </a:rPr>
              <a:t>10.03.2022 № 336 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29C38C-9F05-4832-A2D9-8E93A1312AFC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E0D46721-0750-4611-A770-E1AD24E7F1C7}"/>
              </a:ext>
            </a:extLst>
          </p:cNvPr>
          <p:cNvGraphicFramePr/>
          <p:nvPr>
            <p:extLst/>
          </p:nvPr>
        </p:nvGraphicFramePr>
        <p:xfrm>
          <a:off x="-4356992" y="-315416"/>
          <a:ext cx="5256584" cy="8136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23528" y="1700808"/>
            <a:ext cx="8595617" cy="954107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A9D9A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lvl="0" algn="just" defTabSz="8921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dirty="0">
                <a:solidFill>
                  <a:srgbClr val="292934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соответствии с пунктом 11(3) постановления Правительства РФ от 10.03.2022 № 336 </a:t>
            </a:r>
            <a:r>
              <a:rPr lang="ru-RU" altLang="ru-RU" sz="1400" dirty="0" smtClean="0">
                <a:solidFill>
                  <a:srgbClr val="292934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</a:t>
            </a:r>
            <a:r>
              <a:rPr lang="ru-RU" altLang="ru-RU" sz="1400" dirty="0">
                <a:solidFill>
                  <a:srgbClr val="292934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 особенностях организации и осуществления государственного контроля (надзора), муниципального контроля» контролируемое лицо вправе обратиться в контрольный (надзорный) орган с просьбой о проведении профилактического </a:t>
            </a:r>
            <a:r>
              <a:rPr lang="ru-RU" altLang="ru-RU" sz="1400" dirty="0" smtClean="0">
                <a:solidFill>
                  <a:srgbClr val="292934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визита. </a:t>
            </a:r>
            <a:r>
              <a:rPr lang="ru-RU" sz="1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случае </a:t>
            </a:r>
            <a:r>
              <a:rPr lang="ru-RU" sz="1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если: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2816242"/>
            <a:ext cx="8595617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обращение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 контролируемого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лица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поступило не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позднее чем за 2 месяца до даты начала проведения </a:t>
            </a:r>
            <a:r>
              <a:rPr lang="ru-RU" sz="1400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планового контрольного (надзорного) </a:t>
            </a:r>
            <a:r>
              <a:rPr lang="ru-RU" sz="1400" dirty="0" smtClean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мероприятия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414994" y="3109308"/>
            <a:ext cx="303334" cy="529004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62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2202" y="3662023"/>
            <a:ext cx="8595617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проведение профилактического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визита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включено в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программу профилактики рисков причинения вреда (ущерба) охраняемым законом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ценностям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4394580" y="3931378"/>
            <a:ext cx="303334" cy="529004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62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4471190"/>
            <a:ext cx="8590282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400" dirty="0" smtClean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Такой профилактический </a:t>
            </a:r>
            <a:r>
              <a:rPr lang="ru-RU" sz="1400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визит </a:t>
            </a:r>
            <a:r>
              <a:rPr lang="ru-RU" sz="1400" dirty="0" smtClean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проводится не </a:t>
            </a:r>
            <a:r>
              <a:rPr lang="ru-RU" sz="1400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позднее чем за 1 месяц до даты проведения планового контрольного (надзорного) </a:t>
            </a:r>
            <a:r>
              <a:rPr lang="ru-RU" sz="1400" dirty="0" smtClean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мероприятия, </a:t>
            </a:r>
            <a:r>
              <a:rPr lang="ru-RU" sz="1400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дата согласуется с контролируемым лицом </a:t>
            </a:r>
          </a:p>
        </p:txBody>
      </p:sp>
      <p:sp>
        <p:nvSpPr>
          <p:cNvPr id="14" name="Стрелка вниз 13"/>
          <p:cNvSpPr/>
          <p:nvPr/>
        </p:nvSpPr>
        <p:spPr>
          <a:xfrm>
            <a:off x="4391127" y="4983101"/>
            <a:ext cx="303334" cy="529004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62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5541771"/>
            <a:ext cx="8595617" cy="7386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400" dirty="0" smtClean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профилактический </a:t>
            </a:r>
            <a:r>
              <a:rPr lang="ru-RU" sz="1400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визит проведен в течение 3 месяцев до даты проведения планового контрольного (надзорного) </a:t>
            </a:r>
            <a:r>
              <a:rPr lang="ru-RU" sz="1400" dirty="0" smtClean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мероприятия, Департамент вправе </a:t>
            </a:r>
            <a:r>
              <a:rPr lang="ru-RU" sz="1400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принять решение об исключении </a:t>
            </a:r>
            <a:r>
              <a:rPr lang="ru-RU" sz="1400" dirty="0" smtClean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планового </a:t>
            </a:r>
            <a:r>
              <a:rPr lang="ru-RU" sz="1400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контрольного (надзорного) </a:t>
            </a:r>
            <a:r>
              <a:rPr lang="ru-RU" sz="1400" dirty="0" smtClean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мероприятия из плана </a:t>
            </a:r>
            <a:r>
              <a:rPr lang="ru-RU" sz="1400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плановых </a:t>
            </a:r>
            <a:r>
              <a:rPr lang="ru-RU" sz="1400" dirty="0" smtClean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контрольных </a:t>
            </a:r>
            <a:r>
              <a:rPr lang="ru-RU" sz="1400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</a:t>
            </a:r>
            <a:r>
              <a:rPr lang="ru-RU" sz="1400" dirty="0" smtClean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надзорных) мероприятий</a:t>
            </a:r>
            <a:endParaRPr lang="ru-RU" sz="1400" dirty="0">
              <a:solidFill>
                <a:srgbClr val="FFFFFF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43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Ясность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Ясность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Ясность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Ясность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Ясность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Ясность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13186</TotalTime>
  <Words>1203</Words>
  <Application>Microsoft Office PowerPoint</Application>
  <PresentationFormat>Экран (4:3)</PresentationFormat>
  <Paragraphs>149</Paragraphs>
  <Slides>14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Arial</vt:lpstr>
      <vt:lpstr>Calibri</vt:lpstr>
      <vt:lpstr>Century Gothic</vt:lpstr>
      <vt:lpstr>Helvetica Neue</vt:lpstr>
      <vt:lpstr>Liberation Serif</vt:lpstr>
      <vt:lpstr>Open Sans</vt:lpstr>
      <vt:lpstr>Times New Roman</vt:lpstr>
      <vt:lpstr>Trebuchet MS</vt:lpstr>
      <vt:lpstr>Wingdings</vt:lpstr>
      <vt:lpstr>Ясность</vt:lpstr>
      <vt:lpstr>ДОКЛАД Проведение Департаментом ветеринарии Свердловской области профилактических мероприятий при осуществлении регионального государственного контроля (надзора) в области обращения с животными за 8 месяцев 2024 года  </vt:lpstr>
      <vt:lpstr> Организация регионального государственного контроля (надзора) в области  обращения с животными </vt:lpstr>
      <vt:lpstr>Презентация PowerPoint</vt:lpstr>
      <vt:lpstr>Презентация PowerPoint</vt:lpstr>
      <vt:lpstr>Проведение профилактических мероприятий (объявление предостережения)  </vt:lpstr>
      <vt:lpstr>Проведение профилактических мероприятий (консультирование)  </vt:lpstr>
      <vt:lpstr>Проведение профилактических мероприятий (профилактический визит)  </vt:lpstr>
      <vt:lpstr>Проведение профилактических мероприятий (профилактический визит)  </vt:lpstr>
      <vt:lpstr>Проведение профилактических мероприятий в рамках постановления Правительства РФ  от 10.03.2022 № 336  </vt:lpstr>
      <vt:lpstr>Проведение профилактических мероприятий   </vt:lpstr>
      <vt:lpstr> Проведение профилактических мероприятий за  8 месяцев 2024 года</vt:lpstr>
      <vt:lpstr> Административная ответственность за нарушение правил содержания  животных  (дополнительная информация)</vt:lpstr>
      <vt:lpstr> Административная ответственность за нарушение правил содержания  животных </vt:lpstr>
      <vt:lpstr> Участие в проверочных мероприятиях прокуратуры Свердловской области (дополнительная информация)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Теребенина Т.Л.</dc:creator>
  <cp:lastModifiedBy>Теребенина Татьяна Леонидовна</cp:lastModifiedBy>
  <cp:revision>1006</cp:revision>
  <cp:lastPrinted>2018-04-24T10:02:10Z</cp:lastPrinted>
  <dcterms:created xsi:type="dcterms:W3CDTF">2016-02-20T06:03:17Z</dcterms:created>
  <dcterms:modified xsi:type="dcterms:W3CDTF">2024-09-11T05:06:55Z</dcterms:modified>
</cp:coreProperties>
</file>